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4"/>
  </p:sldMasterIdLst>
  <p:notesMasterIdLst>
    <p:notesMasterId r:id="rId25"/>
  </p:notesMasterIdLst>
  <p:handoutMasterIdLst>
    <p:handoutMasterId r:id="rId26"/>
  </p:handoutMasterIdLst>
  <p:sldIdLst>
    <p:sldId id="766" r:id="rId5"/>
    <p:sldId id="798" r:id="rId6"/>
    <p:sldId id="767" r:id="rId7"/>
    <p:sldId id="773" r:id="rId8"/>
    <p:sldId id="768" r:id="rId9"/>
    <p:sldId id="811" r:id="rId10"/>
    <p:sldId id="812" r:id="rId11"/>
    <p:sldId id="809" r:id="rId12"/>
    <p:sldId id="792" r:id="rId13"/>
    <p:sldId id="805" r:id="rId14"/>
    <p:sldId id="799" r:id="rId15"/>
    <p:sldId id="800" r:id="rId16"/>
    <p:sldId id="810" r:id="rId17"/>
    <p:sldId id="801" r:id="rId18"/>
    <p:sldId id="802" r:id="rId19"/>
    <p:sldId id="804" r:id="rId20"/>
    <p:sldId id="806" r:id="rId21"/>
    <p:sldId id="807" r:id="rId22"/>
    <p:sldId id="796" r:id="rId23"/>
    <p:sldId id="775" r:id="rId24"/>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007C18-95BD-1B08-5DE7-6A68EE52032F}" name="Gitt, Kirsten (NIH/NIAID) [E]" initials="GK([" userId="S::gittk@nih.gov::44ab8a03-b30a-4cc5-af87-c7ede1a04347" providerId="AD"/>
  <p188:author id="{09593F3D-D071-1DDE-0922-6A8832A2BE52}" name="Michael (Mike) Vajda" initials="M(V" userId="S::mvajda@GoldenKeyGroup.com::78f36c04-22a8-4d19-b25e-b102d575ff63" providerId="AD"/>
  <p188:author id="{48F9EC3D-0DF5-A8D1-ED27-B376CD28087B}" name="Dillner, Bryan (NIH/NIAID) [E]" initials="DB([" userId="S::dillnerbw@nih.gov::4b19ae17-f8d7-48ef-94a9-15ea1be12781" providerId="AD"/>
  <p188:author id="{4D117675-BA7E-F70C-3766-F292F4FAEF5C}" name="Cotsalas, Kara (NIH/NIAID) [E]" initials="CK([" userId="S::cotsalaskj@nih.gov::49f86e7f-d278-4e50-870a-2b5cd3488fcd" providerId="AD"/>
  <p188:author id="{2EAC5C83-1349-71D8-74F1-E6D9FAEAD7AA}" name="Iyengar, Ranjini (NIH/NIAID) [E]" initials="I[" userId="S::iyengarr@nih.gov::b00dfca4-00d9-4f85-aebb-dcf74b9b4a5e" providerId="AD"/>
  <p188:author id="{D2683EA7-D7FC-EE77-CF05-94C5DE8DD831}" name="Clements, Lindsay (NIH/NIAID) [E]" initials="C[" userId="S::clementslj@nih.gov::87855f16-f7cd-4c6d-8c21-28c3e79bde67" providerId="AD"/>
  <p188:author id="{F59CD0D8-97BA-574D-5616-313E5FB2C053}" name="Jacqueline Ford" initials="JF" userId="S::fordjp@nih.gov::06cd965d-2a92-493b-b42e-5cdf72b0cfd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B5C0"/>
    <a:srgbClr val="F2F5F8"/>
    <a:srgbClr val="20558A"/>
    <a:srgbClr val="406DAA"/>
    <a:srgbClr val="F5F6FA"/>
    <a:srgbClr val="EAEEF3"/>
    <a:srgbClr val="E9E8E9"/>
    <a:srgbClr val="5EE2B4"/>
    <a:srgbClr val="F3FCF8"/>
    <a:srgbClr val="2E5E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A3E15-9353-4F1C-BE80-03BF378C8619}" v="15074" dt="2024-07-02T21:20:58.7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145" autoAdjust="0"/>
  </p:normalViewPr>
  <p:slideViewPr>
    <p:cSldViewPr snapToGrid="0">
      <p:cViewPr varScale="1">
        <p:scale>
          <a:sx n="129" d="100"/>
          <a:sy n="129" d="100"/>
        </p:scale>
        <p:origin x="60" y="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7AB997A-DB02-40D6-94C8-38B633DE2C4D}"/>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a:extLst>
              <a:ext uri="{FF2B5EF4-FFF2-40B4-BE49-F238E27FC236}">
                <a16:creationId xmlns:a16="http://schemas.microsoft.com/office/drawing/2014/main" id="{25323831-B5C6-4918-95EA-AC6CDB9F5FB5}"/>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9D16FB3F-3E04-46CC-B28B-3A332C8AE667}" type="datetimeFigureOut">
              <a:rPr lang="en-US" smtClean="0"/>
              <a:t>7/17/2024</a:t>
            </a:fld>
            <a:endParaRPr lang="en-US"/>
          </a:p>
        </p:txBody>
      </p:sp>
      <p:sp>
        <p:nvSpPr>
          <p:cNvPr id="4" name="Footer Placeholder 3">
            <a:extLst>
              <a:ext uri="{FF2B5EF4-FFF2-40B4-BE49-F238E27FC236}">
                <a16:creationId xmlns:a16="http://schemas.microsoft.com/office/drawing/2014/main" id="{50450F7B-1F1C-4C5F-A40D-63D94DC85B7D}"/>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36C1A-2F75-4D0F-A9E6-DB84B25FB517}"/>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9235901F-2952-44E0-9D0E-092B67F55F7F}" type="slidenum">
              <a:rPr lang="en-US" smtClean="0"/>
              <a:t>‹#›</a:t>
            </a:fld>
            <a:endParaRPr lang="en-US"/>
          </a:p>
        </p:txBody>
      </p:sp>
    </p:spTree>
    <p:extLst>
      <p:ext uri="{BB962C8B-B14F-4D97-AF65-F5344CB8AC3E}">
        <p14:creationId xmlns:p14="http://schemas.microsoft.com/office/powerpoint/2010/main" val="21561501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7118FD8D-7202-47F7-94B6-AC2EC8CD32D7}" type="datetimeFigureOut">
              <a:rPr lang="en-US" smtClean="0"/>
              <a:t>7/17/2024</a:t>
            </a:fld>
            <a:endParaRPr lang="en-US"/>
          </a:p>
        </p:txBody>
      </p:sp>
      <p:sp>
        <p:nvSpPr>
          <p:cNvPr id="4" name="Slide Image Placeholder 3"/>
          <p:cNvSpPr>
            <a:spLocks noGrp="1" noRot="1" noChangeAspect="1"/>
          </p:cNvSpPr>
          <p:nvPr>
            <p:ph type="sldImg" idx="2"/>
          </p:nvPr>
        </p:nvSpPr>
        <p:spPr>
          <a:xfrm>
            <a:off x="715949" y="235527"/>
            <a:ext cx="5634037"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105509" y="3345718"/>
            <a:ext cx="6854918" cy="5821728"/>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A059D0D8-2B61-41A1-8C17-421EB24B3613}" type="slidenum">
              <a:rPr lang="en-US" smtClean="0"/>
              <a:t>‹#›</a:t>
            </a:fld>
            <a:endParaRPr lang="en-US"/>
          </a:p>
        </p:txBody>
      </p:sp>
    </p:spTree>
    <p:extLst>
      <p:ext uri="{BB962C8B-B14F-4D97-AF65-F5344CB8AC3E}">
        <p14:creationId xmlns:p14="http://schemas.microsoft.com/office/powerpoint/2010/main" val="16914750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12775" y="176213"/>
            <a:ext cx="5632450" cy="3168650"/>
          </a:xfrm>
        </p:spPr>
      </p:sp>
      <p:sp>
        <p:nvSpPr>
          <p:cNvPr id="3" name="Notes Placeholder 2"/>
          <p:cNvSpPr>
            <a:spLocks noGrp="1"/>
          </p:cNvSpPr>
          <p:nvPr>
            <p:ph type="body" idx="1"/>
          </p:nvPr>
        </p:nvSpPr>
        <p:spPr>
          <a:xfrm>
            <a:off x="105509" y="3566160"/>
            <a:ext cx="6501031" cy="5601286"/>
          </a:xfrm>
        </p:spPr>
        <p:txBody>
          <a:bodyPr/>
          <a:lstStyle/>
          <a:p>
            <a:r>
              <a:rPr lang="en-US" b="0" dirty="0"/>
              <a:t>Hi, I’m Kristen Browne, I’m a contractor for </a:t>
            </a:r>
            <a:r>
              <a:rPr lang="en-US" b="0" dirty="0" err="1"/>
              <a:t>Guidehouse</a:t>
            </a:r>
            <a:r>
              <a:rPr lang="en-US" b="0" dirty="0"/>
              <a:t> working with the National Institute of Allergy and Infectious Diseases in our Bioinformatics and Computational Biosciences Branch.  Today I’ll be encouraging to you think about how you can use programming, specifically Python programming, to automate certain aspects of your work.  I’ll be giving some background, then working through some examples.  I’m generally focusing on 3D because that’s my area of expertise, but if you have questions about how this might be used in the 2D space, please come talk to me.  In my examples I’ll be working towards processing a directory of DICOMs into files like this where all of the organs have materials and are in a single file per </a:t>
            </a:r>
            <a:r>
              <a:rPr lang="en-US" b="0" dirty="0" err="1"/>
              <a:t>dicom</a:t>
            </a:r>
            <a:r>
              <a:rPr lang="en-US" b="0" dirty="0"/>
              <a:t>.  You could process on or a thousand </a:t>
            </a:r>
            <a:r>
              <a:rPr lang="en-US" b="0" dirty="0" err="1"/>
              <a:t>dicoms</a:t>
            </a:r>
            <a:r>
              <a:rPr lang="en-US" b="0" dirty="0"/>
              <a:t> this way with a single python script.</a:t>
            </a:r>
          </a:p>
        </p:txBody>
      </p:sp>
    </p:spTree>
    <p:extLst>
      <p:ext uri="{BB962C8B-B14F-4D97-AF65-F5344CB8AC3E}">
        <p14:creationId xmlns:p14="http://schemas.microsoft.com/office/powerpoint/2010/main" val="2039329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 most important thing for developing a program is to break it down into logical tasks like button clicks.  I click this, then this, then this.  There are ways to be more efficient in code, but this is for Beginners, so I want to make this as simple as possible.  If your code works, it doesn’t always have to be the most efficient to get the job done.  Especially for personal/internal use.</a:t>
            </a:r>
          </a:p>
        </p:txBody>
      </p:sp>
    </p:spTree>
    <p:extLst>
      <p:ext uri="{BB962C8B-B14F-4D97-AF65-F5344CB8AC3E}">
        <p14:creationId xmlns:p14="http://schemas.microsoft.com/office/powerpoint/2010/main" val="849589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 first program I’m going to write here, is a program to convert a directory of GLB files into FBX and DAE format.  So how do I start?  I need to think about what the program needs to do, this time in the context of Blender as I’m going to use the Blender API (you could use others).  If I were in Blender, I would import a file from a specified place, I would export the file to a specific place and say how to name it, then I’d remove everything from the scene and import the next file.  There is a Blender-specific issue where you need to be in different “modes” when doing certain tasks and this is called “context”.  It is helpful to remember this.  You may be wondering, how do I know what commands to use?  In Blender, you can turn on Python tooltips, then when you hover over any item in the menus, it will show you the command!  You can also look into their API documentation, or better yet, start with some AI!</a:t>
            </a:r>
          </a:p>
        </p:txBody>
      </p:sp>
    </p:spTree>
    <p:extLst>
      <p:ext uri="{BB962C8B-B14F-4D97-AF65-F5344CB8AC3E}">
        <p14:creationId xmlns:p14="http://schemas.microsoft.com/office/powerpoint/2010/main" val="2525196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When talking to a code generator, it’s key to be explicit and not ask too much.  In the above prompt I ask it very specifically to so all of the things I summarized in the previous slide, and this is what it spat out.  I dropped this in the scripting window in Blender, provided the input and output directories, then hit “play”.  It worked immediately.  I didn’t even have to change it.  It output 24 files in less than 10 secs.  It doesn’t always work right away.  Before I asked it to specify context, I had a context error so I dropped that into the ChatGPT window and it told me what was wrong.  Sometimes this takes a few tries, sometimes it doesn’t work, but it always helps!  What might we want to do next? You could add more formats, make sure it clears everything from the scene (not just mesh files)… lots of things1</a:t>
            </a:r>
          </a:p>
        </p:txBody>
      </p:sp>
    </p:spTree>
    <p:extLst>
      <p:ext uri="{BB962C8B-B14F-4D97-AF65-F5344CB8AC3E}">
        <p14:creationId xmlns:p14="http://schemas.microsoft.com/office/powerpoint/2010/main" val="2045638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Lets try a more complicated example.  I have a set of DICOMS that have been segmented using this AI tool, Total </a:t>
            </a:r>
            <a:r>
              <a:rPr lang="en-US" err="1"/>
              <a:t>segmentator</a:t>
            </a:r>
            <a:r>
              <a:rPr lang="en-US"/>
              <a:t>.  I want to take all of the STLs that were generated, import them into Blender, assign materials based on the names of the files, smooth shade them, then export them together as on GLB.  To do this requires some prep.  If I have many sets of STLs, I have to decide a consistent organization so that the program knows how to delimit them.  I used folders, but you could use prefixes and other ways.  You need to label your files consistently so it knows how to apply the materials (TS does this already), then if you want specific materials, you want to define these up front noting their specular, metallic, color etc. so you could feed it in.</a:t>
            </a:r>
          </a:p>
        </p:txBody>
      </p:sp>
    </p:spTree>
    <p:extLst>
      <p:ext uri="{BB962C8B-B14F-4D97-AF65-F5344CB8AC3E}">
        <p14:creationId xmlns:p14="http://schemas.microsoft.com/office/powerpoint/2010/main" val="969733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For this you can ask ChatGPT slowly.  Lets start with some basic instructions to load all of the </a:t>
            </a:r>
            <a:r>
              <a:rPr lang="en-US" err="1"/>
              <a:t>stls</a:t>
            </a:r>
            <a:r>
              <a:rPr lang="en-US"/>
              <a:t> found in a subdirectory and export them as a GLB.  Do it for all of the subdirectories in the provided directory.  Here’s what we end up with!  It works right away.</a:t>
            </a:r>
          </a:p>
        </p:txBody>
      </p:sp>
    </p:spTree>
    <p:extLst>
      <p:ext uri="{BB962C8B-B14F-4D97-AF65-F5344CB8AC3E}">
        <p14:creationId xmlns:p14="http://schemas.microsoft.com/office/powerpoint/2010/main" val="212385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Then I ask it to develop a script that creates four materials with specific names.  In this case, I was a bit lazy and asked it to assign colors and textures that are appropriate for the named tissues.  This was a gamble, but easy to edit if they get it wrong.  I tell it to assign these materials based on the names of the loaded objects.  It spat out the above script.  These lists of numbers are the color, specular, metallic, and clearcoat values that you can then edit if the colors aren’t quite right.  I then asked ChatGPT to integrate this with the previous script.  I can do this myself, but it’s fast with ChatGPT!!.  This is the result.  It took less than 40 seconds to do this small subset of segmentations.  The colors aren’t perfect, but not terrible either.</a:t>
            </a:r>
          </a:p>
          <a:p>
            <a:r>
              <a:rPr lang="en-US"/>
              <a:t>What might be do next?  How about go straight from the DICOM to this GLB model?  </a:t>
            </a:r>
          </a:p>
        </p:txBody>
      </p:sp>
    </p:spTree>
    <p:extLst>
      <p:ext uri="{BB962C8B-B14F-4D97-AF65-F5344CB8AC3E}">
        <p14:creationId xmlns:p14="http://schemas.microsoft.com/office/powerpoint/2010/main" val="1231367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This is more complicated and required some troubleshooting, but the general idea was to use the </a:t>
            </a:r>
            <a:r>
              <a:rPr lang="en-US" err="1"/>
              <a:t>TotalSegmentator</a:t>
            </a:r>
            <a:r>
              <a:rPr lang="en-US"/>
              <a:t> to process a set of nii.gz files.  It outputs a set of nii.gz files, one for each organ.  I needed to use VTK (a package I’d never used before) to build the models and refine the parameters.  I then needed to feed those </a:t>
            </a:r>
            <a:r>
              <a:rPr lang="en-US" err="1"/>
              <a:t>stls</a:t>
            </a:r>
            <a:r>
              <a:rPr lang="en-US"/>
              <a:t> into my previous script, add more materials, rotate the model, center it, then export as a GLB.  Did this work immediately – NO! It’s a complicated program that needed refinement.  I had to look at the product, look at the errors, then use AI, forums, and my own knowledge of these subjects to get to an endpoint.  At one point I was a bit stuck.  All of the models were open at the tops because that’s where the images ended.  AI didn’t know what to do.  So I asked a colleague who knew VTK better what I could do and he gave a me a general thing I could do that I then used AI to help me implement.  In the end, it took 170.5 sec to go from the </a:t>
            </a:r>
            <a:r>
              <a:rPr lang="en-US" err="1"/>
              <a:t>dicom</a:t>
            </a:r>
            <a:r>
              <a:rPr lang="en-US"/>
              <a:t> to this GLB file that has around 80 anatomical parts.  From here, this is a fine product for a lot of my applications, but you could easily refine this in </a:t>
            </a:r>
            <a:r>
              <a:rPr lang="en-US" err="1"/>
              <a:t>Zbrush</a:t>
            </a:r>
            <a:r>
              <a:rPr lang="en-US"/>
              <a:t> etc., to have a more polished result.  You also have all the files from each step if you want to refine at any stage, and you can break apart the script to run just parts of it.  This is referred to being “modular” and is one of the strengths of Python.  You should always write your code in a “modular” way.</a:t>
            </a:r>
          </a:p>
        </p:txBody>
      </p:sp>
    </p:spTree>
    <p:extLst>
      <p:ext uri="{BB962C8B-B14F-4D97-AF65-F5344CB8AC3E}">
        <p14:creationId xmlns:p14="http://schemas.microsoft.com/office/powerpoint/2010/main" val="2853963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You might be feeling overwhelmed at this point, so take a step back to our first example which was relatively simple.  Each larger program is made up of several more simple tasks.  I want the take how to be that this is useful, you can automate many things, and AI is a great tool to start.  Start small, and you’ll slowly start developing more complex programs.</a:t>
            </a:r>
          </a:p>
        </p:txBody>
      </p:sp>
    </p:spTree>
    <p:extLst>
      <p:ext uri="{BB962C8B-B14F-4D97-AF65-F5344CB8AC3E}">
        <p14:creationId xmlns:p14="http://schemas.microsoft.com/office/powerpoint/2010/main" val="2422941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Before I end, I need to give a shameless plug for our products that I’ve developed code for.  NIH 3D is our model repository and creation site.  We’re working on getting the new workflows I wrote up and running in prod and these will add a bunch of new formats and features.  A new project that is coming out, likely in the late fall or early winter, is </a:t>
            </a:r>
            <a:r>
              <a:rPr lang="en-US" err="1"/>
              <a:t>BioArt</a:t>
            </a:r>
            <a:r>
              <a:rPr lang="en-US"/>
              <a:t> which is a graphics library from our team in Montana.  It will have thousands of copyright free images for use in your projects.</a:t>
            </a:r>
          </a:p>
        </p:txBody>
      </p:sp>
    </p:spTree>
    <p:extLst>
      <p:ext uri="{BB962C8B-B14F-4D97-AF65-F5344CB8AC3E}">
        <p14:creationId xmlns:p14="http://schemas.microsoft.com/office/powerpoint/2010/main" val="747328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With that, thanks you for having me.  Here are some useful links.  Please reach out with questions.  I sometimes peek in on the AMI forum as well if you want to have a more public conversation.</a:t>
            </a:r>
          </a:p>
        </p:txBody>
      </p:sp>
    </p:spTree>
    <p:extLst>
      <p:ext uri="{BB962C8B-B14F-4D97-AF65-F5344CB8AC3E}">
        <p14:creationId xmlns:p14="http://schemas.microsoft.com/office/powerpoint/2010/main" val="1113225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dirty="0"/>
              <a:t>Have you ever had to any of these tasks?  Renaming a lot of files, maybe adding a suffix or a prefix?  Had to do the same kind of model handling over and over, like adding the same materials to anatomical models?  Maybe you’re doing a lot of file conversions so you have models in different formats, handling metadata, cleaning up meshes, setting up scenes… basically anything that requires you to do the same button clicks or steps over and over again?  Then you should think about Learning Python!  I’ve noticed many are hesitant when I bring up coding or programming because they don’t know how to approach learning of find even the idea of coding to be overwhelming.  So to start, I thought I’d share how I got started with programming in general, and how that led to learning my new favorite language, Python.</a:t>
            </a:r>
          </a:p>
        </p:txBody>
      </p:sp>
    </p:spTree>
    <p:extLst>
      <p:ext uri="{BB962C8B-B14F-4D97-AF65-F5344CB8AC3E}">
        <p14:creationId xmlns:p14="http://schemas.microsoft.com/office/powerpoint/2010/main" val="4149719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dirty="0"/>
              <a:t>My journey in programming began with Java during undergrad, though it didn't quite click for me at the time. I struggled to grasp the underlying logic of programming by the end of the course. Fast-forward 15 years, I found myself as a research fellow at the National Library of Medicine, independently building a 3D anatomical model library. This endeavor required me to develop everything from the server and database to the front end. JavaScript became my primary tool, well-suited for web development with its diverse package ecosystem. I utilized d3.js for interactive data visualizations and maps, and even ventured into Mel, Maya's scripting language, to automate rendering outputs and turntables for the models. </a:t>
            </a:r>
          </a:p>
          <a:p>
            <a:r>
              <a:rPr lang="en-US" dirty="0"/>
              <a:t>my focus shifted when I joined the National Institute of Allergy and Infectious Disease. Here, I took on an Augmented Reality App project, where I delved into C#. As a language more Microsoft-centric, C# is commonly used for Windows app and game development, as well as .NET applications. I later returned to JavaScript, particularly leveraging Babylon.js and Three.js for building web-based 3D interactives.</a:t>
            </a:r>
          </a:p>
          <a:p>
            <a:r>
              <a:rPr lang="en-US" dirty="0"/>
              <a:t>My path then led me to Python when I began working on NIH 3D, a repository and library for 3D models. Initially, my focus was automating mesh repair processes for 3D printing, alongside developing new workflows for our upcoming Workflows 2.0 release. Python's versatility and logical similarities to JavaScript and C# made it an excellent fit. It was around this time that ChatGPT emerged as a game changer for me, but I'll touch on that shortly.</a:t>
            </a:r>
          </a:p>
          <a:p>
            <a:r>
              <a:rPr lang="en-US" dirty="0"/>
              <a:t>Since then, Python has been integral to managing metadata and file headers for our "</a:t>
            </a:r>
            <a:r>
              <a:rPr lang="en-US" dirty="0" err="1"/>
              <a:t>BioArt</a:t>
            </a:r>
            <a:r>
              <a:rPr lang="en-US" dirty="0"/>
              <a:t>" project, among other tasks.</a:t>
            </a:r>
          </a:p>
        </p:txBody>
      </p:sp>
    </p:spTree>
    <p:extLst>
      <p:ext uri="{BB962C8B-B14F-4D97-AF65-F5344CB8AC3E}">
        <p14:creationId xmlns:p14="http://schemas.microsoft.com/office/powerpoint/2010/main" val="3626906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So lets start with what is Python.  This is not a code talk.  I will show you code, but I’m not going to walk you through it.  I want you to have a sense of what Python is, where its helpful, and how you can use tools like AI to start to build your own programs.  Learning python and how to set up your environment is another subject and there’s lots of resources available online.</a:t>
            </a:r>
          </a:p>
        </p:txBody>
      </p:sp>
    </p:spTree>
    <p:extLst>
      <p:ext uri="{BB962C8B-B14F-4D97-AF65-F5344CB8AC3E}">
        <p14:creationId xmlns:p14="http://schemas.microsoft.com/office/powerpoint/2010/main" val="2575675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dirty="0"/>
              <a:t>So first up – What is python?  </a:t>
            </a:r>
            <a:r>
              <a:rPr lang="en-US" dirty="0" err="1"/>
              <a:t>It’’s</a:t>
            </a:r>
            <a:r>
              <a:rPr lang="en-US" dirty="0"/>
              <a:t> a programming language which is essentially a structured set of instructions for a computer to understand and execute.  Python is a high-level language, which makes it easier to read than lower level languages like assembly, machine code, C, and other more hardware-centric languages. You can see on the right a simple example of python code and it’s very readable with relatively simple logic.   It’s an interpreted language which means that it doesn’t need to be compiled.  Anyone who has worked in Unity has known the pain of waiting for a program to compile before it can be tested.  This has benefits and drawbacks as it’s faster to develop, but can have slower execution times.  It is a widely used language bridging many fields that touch on medical illustration.  You’ll see python interfaces in software like Maya and Blender as they move towards using a common language.  It is also cross-platform, so no worries about the great Mac/Windows debate.  I use Windows, but all of the developers I work with use Mac (which is common in bioinformatics).  It isn’t generally a problem for us to share code, but we do need to set up our environments a bit differently sometimes.  Finally, python has extensive libraries that are applicable to our field including data viz, image, 3d graphics processing.</a:t>
            </a:r>
          </a:p>
        </p:txBody>
      </p:sp>
    </p:spTree>
    <p:extLst>
      <p:ext uri="{BB962C8B-B14F-4D97-AF65-F5344CB8AC3E}">
        <p14:creationId xmlns:p14="http://schemas.microsoft.com/office/powerpoint/2010/main" val="1535298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dirty="0"/>
              <a:t>I’m going to be talking about a lot of examples using Blender, which is a 3D modeling, animation, and rendering page.  Why Blender?  First of all, it’s completely free.  This is critical for my work because I needed a package that can be built into the back end of my model processing workflows in NIH 3D.  It’s also the software of choice for many researchers, and it has better support of formats like GLTF than a lot of commercial packages.  While the UI can be frustrating, it has robust modeling, animation, and rendering capabilities, and it’s usability is getting better and better.  It has an active development community and you can customize it in a lot of different ways.  It’s also very performant, especially in more recent versions.  Everything in Blender can be accessed through the Blender Python API (</a:t>
            </a:r>
            <a:r>
              <a:rPr lang="en-US" dirty="0" err="1"/>
              <a:t>bpy</a:t>
            </a:r>
            <a:r>
              <a:rPr lang="en-US" dirty="0"/>
              <a:t>), you don’t even actually need to open the Blender GUI, you can just use </a:t>
            </a:r>
            <a:r>
              <a:rPr lang="en-US" dirty="0" err="1"/>
              <a:t>bpy</a:t>
            </a:r>
            <a:r>
              <a:rPr lang="en-US" dirty="0"/>
              <a:t> as a python module which is amazing.</a:t>
            </a:r>
          </a:p>
          <a:p>
            <a:r>
              <a:rPr lang="en-US" dirty="0"/>
              <a:t>But before I go to far?  What is an API?  It’s a set of functions that allow you to interact with software programmatically.  Essentially, when you click a button on a GUI, you’re triggering one or more commands from the API.  For example, “Add Cube” in Blender launches this command.  Then Export FBX, then you type the filename, would trigger this command.  But you don’t need a GUI to do this, you can write a python script where you import </a:t>
            </a:r>
            <a:r>
              <a:rPr lang="en-US" dirty="0" err="1"/>
              <a:t>bpy</a:t>
            </a:r>
            <a:r>
              <a:rPr lang="en-US" dirty="0"/>
              <a:t>, issue those commands, and it will do the exact same thing.</a:t>
            </a:r>
          </a:p>
        </p:txBody>
      </p:sp>
    </p:spTree>
    <p:extLst>
      <p:ext uri="{BB962C8B-B14F-4D97-AF65-F5344CB8AC3E}">
        <p14:creationId xmlns:p14="http://schemas.microsoft.com/office/powerpoint/2010/main" val="2730377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dirty="0"/>
              <a:t>You may be asking yourself, well how can I use python?</a:t>
            </a:r>
          </a:p>
          <a:p>
            <a:r>
              <a:rPr lang="en-US" dirty="0"/>
              <a:t>2D graphics people, anything that you might do with a photoshop action you can also do with python.  Some adobe products have a python API.  Doing it from python would allow you to add more logic and nuance though.  For example, if you only want a set of actions to proceed IF the image you load has specific dimensions, then if they don’t match those dimensions, do something out.  Branching logic is very straight-forward in Python.</a:t>
            </a:r>
          </a:p>
          <a:p>
            <a:r>
              <a:rPr lang="en-US" dirty="0"/>
              <a:t>3D modeling has tons of use cases.  Rendering, animation, simulation, rigging, optimization.  There’s python interfaces for the medical imaging package 3D slicer, ChimeraX for molecular modeling can also be accessed this way.  Then there are numerous smaller packages for manipulating these as well like ITK and VTK for medical imaging and MMTK for molecular modeling.</a:t>
            </a:r>
          </a:p>
        </p:txBody>
      </p:sp>
    </p:spTree>
    <p:extLst>
      <p:ext uri="{BB962C8B-B14F-4D97-AF65-F5344CB8AC3E}">
        <p14:creationId xmlns:p14="http://schemas.microsoft.com/office/powerpoint/2010/main" val="93234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A big question these days is how does AI fit in.  I’m not talking bout graphics generators like </a:t>
            </a:r>
            <a:r>
              <a:rPr lang="en-US" err="1"/>
              <a:t>Midjourney</a:t>
            </a:r>
            <a:r>
              <a:rPr lang="en-US"/>
              <a:t> as that’s a different conversation.  This is about Code generation tools like GitHub Copilot, although you can just directly ask ChatGPT as well.   AI is an absolute gamechanger in the coding world.  It is excellent at drafting code, debugging, and commenting tool.   It can help you learn syntax, especially new APIs (basically the programming commands used by specific programs like blender), and it can also help comment your code which is an essential part of the documentation process.  But it’s not perfect.  It’s an assist, but not a replacement.  I say yet because you need to consider that it is very </a:t>
            </a:r>
            <a:r>
              <a:rPr lang="en-US" err="1"/>
              <a:t>very</a:t>
            </a:r>
            <a:r>
              <a:rPr lang="en-US"/>
              <a:t> good and it is currently the worst it will ever be.  But for now, it isn’t always up to date and can reference outdated commands.  It’s limited to what it is trained on, so if you’re doing something novel, you need to lead it through what you want it to do.  There are privacy and security concerns </a:t>
            </a:r>
            <a:r>
              <a:rPr lang="en-US" err="1"/>
              <a:t>detpending</a:t>
            </a:r>
            <a:r>
              <a:rPr lang="en-US"/>
              <a:t> on how you want to use your code, and it also takes limited inputs and output sizes so you can’t just drop in an enormous program and expect it to work.  It’s about snippets.</a:t>
            </a:r>
          </a:p>
        </p:txBody>
      </p:sp>
    </p:spTree>
    <p:extLst>
      <p:ext uri="{BB962C8B-B14F-4D97-AF65-F5344CB8AC3E}">
        <p14:creationId xmlns:p14="http://schemas.microsoft.com/office/powerpoint/2010/main" val="2038492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5963" y="234950"/>
            <a:ext cx="5634037" cy="3168650"/>
          </a:xfrm>
        </p:spPr>
      </p:sp>
      <p:sp>
        <p:nvSpPr>
          <p:cNvPr id="3" name="Notes Placeholder 2"/>
          <p:cNvSpPr>
            <a:spLocks noGrp="1"/>
          </p:cNvSpPr>
          <p:nvPr>
            <p:ph type="body" idx="1"/>
          </p:nvPr>
        </p:nvSpPr>
        <p:spPr/>
        <p:txBody>
          <a:bodyPr/>
          <a:lstStyle/>
          <a:p>
            <a:r>
              <a:rPr lang="en-US"/>
              <a:t>From here, I’m going to walk you through an example of how you can slowly build up a useful program.  All of the code is in GitHub at this URL.  GitHub is a code repository and a tremendous resource for anyone developing code.  It keeps a history of all changes you make in your programs and also allows for collaborative work.  And it’s free (mostly).</a:t>
            </a:r>
          </a:p>
        </p:txBody>
      </p:sp>
    </p:spTree>
    <p:extLst>
      <p:ext uri="{BB962C8B-B14F-4D97-AF65-F5344CB8AC3E}">
        <p14:creationId xmlns:p14="http://schemas.microsoft.com/office/powerpoint/2010/main" val="185900962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7457EB8-F166-4471-BB53-1A3DF93412A8}" type="slidenum">
              <a:rPr lang="en-US" smtClean="0"/>
              <a:pPr/>
              <a:t>‹#›</a:t>
            </a:fld>
            <a:endParaRPr lang="en-US"/>
          </a:p>
        </p:txBody>
      </p:sp>
    </p:spTree>
    <p:extLst>
      <p:ext uri="{BB962C8B-B14F-4D97-AF65-F5344CB8AC3E}">
        <p14:creationId xmlns:p14="http://schemas.microsoft.com/office/powerpoint/2010/main" val="1273866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954712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11165771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4" name="BackgroundFill">
            <a:extLst>
              <a:ext uri="{FF2B5EF4-FFF2-40B4-BE49-F238E27FC236}">
                <a16:creationId xmlns:a16="http://schemas.microsoft.com/office/drawing/2014/main" id="{6A06A5B4-1F78-BF81-F44F-DC771C598F2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userDrawn="1"/>
        </p:nvSpPr>
        <p:spPr>
          <a:xfrm>
            <a:off x="0" y="0"/>
            <a:ext cx="12192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744750" y="739454"/>
            <a:ext cx="2010960" cy="490810"/>
          </a:xfrm>
          <a:prstGeom prst="rect">
            <a:avLst/>
          </a:prstGeom>
        </p:spPr>
      </p:pic>
      <p:sp>
        <p:nvSpPr>
          <p:cNvPr id="15" name="Title 1">
            <a:extLst>
              <a:ext uri="{FF2B5EF4-FFF2-40B4-BE49-F238E27FC236}">
                <a16:creationId xmlns:a16="http://schemas.microsoft.com/office/drawing/2014/main" id="{9BB7CD88-C0FA-0101-B5BF-E9C8C0C426F9}"/>
              </a:ext>
            </a:extLst>
          </p:cNvPr>
          <p:cNvSpPr>
            <a:spLocks noGrp="1"/>
          </p:cNvSpPr>
          <p:nvPr>
            <p:ph type="title"/>
          </p:nvPr>
        </p:nvSpPr>
        <p:spPr>
          <a:xfrm>
            <a:off x="609600" y="2018677"/>
            <a:ext cx="5486400" cy="2820646"/>
          </a:xfrm>
        </p:spPr>
        <p:txBody>
          <a:bodyPr anchor="ctr">
            <a:normAutofit/>
          </a:bodyPr>
          <a:lstStyle>
            <a:lvl1pPr marL="0">
              <a:defRPr sz="4800" cap="none" baseline="0">
                <a:solidFill>
                  <a:schemeClr val="bg1"/>
                </a:solidFill>
                <a:latin typeface="+mj-lt"/>
                <a:ea typeface="Roboto Black" panose="02000000000000000000" pitchFamily="2" charset="0"/>
                <a:cs typeface="Roboto Black" panose="02000000000000000000" pitchFamily="2" charset="0"/>
              </a:defRPr>
            </a:lvl1pPr>
          </a:lstStyle>
          <a:p>
            <a:r>
              <a:rPr lang="en-US"/>
              <a:t>Click to edit Master title style</a:t>
            </a:r>
          </a:p>
        </p:txBody>
      </p:sp>
      <p:sp>
        <p:nvSpPr>
          <p:cNvPr id="7" name="Picture Placeholder 6">
            <a:extLst>
              <a:ext uri="{FF2B5EF4-FFF2-40B4-BE49-F238E27FC236}">
                <a16:creationId xmlns:a16="http://schemas.microsoft.com/office/drawing/2014/main" id="{61EE5DC5-F539-29A2-7C5C-B727A186472E}"/>
              </a:ext>
              <a:ext uri="{C183D7F6-B498-43B3-948B-1728B52AA6E4}">
                <adec:decorative xmlns:adec="http://schemas.microsoft.com/office/drawing/2017/decorative" val="1"/>
              </a:ext>
            </a:extLst>
          </p:cNvPr>
          <p:cNvSpPr>
            <a:spLocks noGrp="1"/>
          </p:cNvSpPr>
          <p:nvPr>
            <p:ph type="pic" sz="quarter" idx="11"/>
          </p:nvPr>
        </p:nvSpPr>
        <p:spPr>
          <a:xfrm>
            <a:off x="5674332" y="-14289"/>
            <a:ext cx="6517668" cy="6857999"/>
          </a:xfrm>
          <a:custGeom>
            <a:avLst/>
            <a:gdLst>
              <a:gd name="connsiteX0" fmla="*/ 0 w 6517668"/>
              <a:gd name="connsiteY0" fmla="*/ 0 h 6857999"/>
              <a:gd name="connsiteX1" fmla="*/ 6517668 w 6517668"/>
              <a:gd name="connsiteY1" fmla="*/ 0 h 6857999"/>
              <a:gd name="connsiteX2" fmla="*/ 6517668 w 6517668"/>
              <a:gd name="connsiteY2" fmla="*/ 6857999 h 6857999"/>
              <a:gd name="connsiteX3" fmla="*/ 0 w 6517668"/>
              <a:gd name="connsiteY3" fmla="*/ 6857999 h 6857999"/>
              <a:gd name="connsiteX4" fmla="*/ 1174260 w 6517668"/>
              <a:gd name="connsiteY4" fmla="*/ 3429000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7668" h="6857999">
                <a:moveTo>
                  <a:pt x="0" y="0"/>
                </a:moveTo>
                <a:lnTo>
                  <a:pt x="6517668" y="0"/>
                </a:lnTo>
                <a:lnTo>
                  <a:pt x="6517668" y="6857999"/>
                </a:lnTo>
                <a:lnTo>
                  <a:pt x="0" y="6857999"/>
                </a:lnTo>
                <a:lnTo>
                  <a:pt x="1174260" y="3429000"/>
                </a:lnTo>
                <a:close/>
              </a:path>
            </a:pathLst>
          </a:custGeom>
        </p:spPr>
        <p:txBody>
          <a:bodyPr wrap="square">
            <a:noAutofit/>
          </a:bodyPr>
          <a:lstStyle/>
          <a:p>
            <a:endParaRPr lang="en-US"/>
          </a:p>
        </p:txBody>
      </p:sp>
      <p:sp>
        <p:nvSpPr>
          <p:cNvPr id="3" name="Text Placeholder 53">
            <a:extLst>
              <a:ext uri="{FF2B5EF4-FFF2-40B4-BE49-F238E27FC236}">
                <a16:creationId xmlns:a16="http://schemas.microsoft.com/office/drawing/2014/main" id="{E70D3FA3-ADA5-08EE-7699-BC7C56282B29}"/>
              </a:ext>
              <a:ext uri="{C183D7F6-B498-43B3-948B-1728B52AA6E4}">
                <adec:decorative xmlns:adec="http://schemas.microsoft.com/office/drawing/2017/decorative" val="1"/>
              </a:ext>
            </a:extLst>
          </p:cNvPr>
          <p:cNvSpPr>
            <a:spLocks noGrp="1"/>
          </p:cNvSpPr>
          <p:nvPr>
            <p:ph type="body" sz="quarter" idx="18"/>
          </p:nvPr>
        </p:nvSpPr>
        <p:spPr>
          <a:xfrm>
            <a:off x="3643348" y="-1199484"/>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5" name="Text Placeholder 54">
            <a:extLst>
              <a:ext uri="{FF2B5EF4-FFF2-40B4-BE49-F238E27FC236}">
                <a16:creationId xmlns:a16="http://schemas.microsoft.com/office/drawing/2014/main" id="{41DB47D3-8C33-3350-E789-F400DA749472}"/>
              </a:ext>
              <a:ext uri="{C183D7F6-B498-43B3-948B-1728B52AA6E4}">
                <adec:decorative xmlns:adec="http://schemas.microsoft.com/office/drawing/2017/decorative" val="1"/>
              </a:ext>
            </a:extLst>
          </p:cNvPr>
          <p:cNvSpPr>
            <a:spLocks noGrp="1"/>
          </p:cNvSpPr>
          <p:nvPr>
            <p:ph type="body" sz="quarter" idx="19"/>
          </p:nvPr>
        </p:nvSpPr>
        <p:spPr>
          <a:xfrm>
            <a:off x="5288076" y="-275364"/>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6" name="Text Placeholder 52">
            <a:extLst>
              <a:ext uri="{FF2B5EF4-FFF2-40B4-BE49-F238E27FC236}">
                <a16:creationId xmlns:a16="http://schemas.microsoft.com/office/drawing/2014/main" id="{5A6797D9-D694-178E-B74A-B1DEB98FCF2E}"/>
              </a:ext>
              <a:ext uri="{C183D7F6-B498-43B3-948B-1728B52AA6E4}">
                <adec:decorative xmlns:adec="http://schemas.microsoft.com/office/drawing/2017/decorative" val="1"/>
              </a:ext>
            </a:extLst>
          </p:cNvPr>
          <p:cNvSpPr>
            <a:spLocks noGrp="1"/>
          </p:cNvSpPr>
          <p:nvPr>
            <p:ph type="body" sz="quarter" idx="20"/>
          </p:nvPr>
        </p:nvSpPr>
        <p:spPr>
          <a:xfrm>
            <a:off x="10818149" y="429831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8" name="Text Placeholder 53">
            <a:extLst>
              <a:ext uri="{FF2B5EF4-FFF2-40B4-BE49-F238E27FC236}">
                <a16:creationId xmlns:a16="http://schemas.microsoft.com/office/drawing/2014/main" id="{C611E39F-365E-684A-A7C4-F01BED3CBAEC}"/>
              </a:ext>
              <a:ext uri="{C183D7F6-B498-43B3-948B-1728B52AA6E4}">
                <adec:decorative xmlns:adec="http://schemas.microsoft.com/office/drawing/2017/decorative" val="1"/>
              </a:ext>
            </a:extLst>
          </p:cNvPr>
          <p:cNvSpPr>
            <a:spLocks noGrp="1"/>
          </p:cNvSpPr>
          <p:nvPr>
            <p:ph type="body" sz="quarter" idx="21"/>
          </p:nvPr>
        </p:nvSpPr>
        <p:spPr>
          <a:xfrm>
            <a:off x="9173421" y="521573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
        <p:nvSpPr>
          <p:cNvPr id="9" name="Text Placeholder 54">
            <a:extLst>
              <a:ext uri="{FF2B5EF4-FFF2-40B4-BE49-F238E27FC236}">
                <a16:creationId xmlns:a16="http://schemas.microsoft.com/office/drawing/2014/main" id="{0BF6BEA3-9CF0-0FD9-D5AB-0E0EAC4358D7}"/>
              </a:ext>
              <a:ext uri="{C183D7F6-B498-43B3-948B-1728B52AA6E4}">
                <adec:decorative xmlns:adec="http://schemas.microsoft.com/office/drawing/2017/decorative" val="1"/>
              </a:ext>
            </a:extLst>
          </p:cNvPr>
          <p:cNvSpPr>
            <a:spLocks noGrp="1"/>
          </p:cNvSpPr>
          <p:nvPr>
            <p:ph type="body" sz="quarter" idx="22"/>
          </p:nvPr>
        </p:nvSpPr>
        <p:spPr>
          <a:xfrm>
            <a:off x="10818149" y="6139855"/>
            <a:ext cx="1904365" cy="1645285"/>
          </a:xfrm>
          <a:prstGeom prst="hexagon">
            <a:avLst/>
          </a:prstGeom>
          <a:noFill/>
          <a:ln w="38100">
            <a:gradFill>
              <a:gsLst>
                <a:gs pos="0">
                  <a:schemeClr val="accent3">
                    <a:lumMod val="60000"/>
                    <a:lumOff val="40000"/>
                    <a:alpha val="80000"/>
                  </a:schemeClr>
                </a:gs>
                <a:gs pos="100000">
                  <a:schemeClr val="accent3">
                    <a:alpha val="80000"/>
                  </a:schemeClr>
                </a:gs>
              </a:gsLst>
              <a:lin ang="5400000" scaled="1"/>
            </a:gradFill>
          </a:ln>
        </p:spPr>
        <p:txBody>
          <a:bodyPr>
            <a:normAutofit/>
          </a:bodyPr>
          <a:lstStyle>
            <a:lvl1pPr>
              <a:defRPr sz="100">
                <a:solidFill>
                  <a:schemeClr val="bg1"/>
                </a:solidFill>
              </a:defRPr>
            </a:lvl1pPr>
          </a:lstStyle>
          <a:p>
            <a:endParaRPr lang="en-US"/>
          </a:p>
        </p:txBody>
      </p:sp>
    </p:spTree>
    <p:custDataLst>
      <p:tags r:id="rId1"/>
    </p:custDataLst>
    <p:extLst>
      <p:ext uri="{BB962C8B-B14F-4D97-AF65-F5344CB8AC3E}">
        <p14:creationId xmlns:p14="http://schemas.microsoft.com/office/powerpoint/2010/main" val="96758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p:bg>
      <p:bgPr>
        <a:solidFill>
          <a:schemeClr val="tx1"/>
        </a:solidFill>
        <a:effectLst/>
      </p:bgPr>
    </p:bg>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65B2CAB1-AA91-04B8-3C05-CB390D5C0A03}"/>
              </a:ext>
              <a:ext uri="{C183D7F6-B498-43B3-948B-1728B52AA6E4}">
                <adec:decorative xmlns:adec="http://schemas.microsoft.com/office/drawing/2017/decorative" val="1"/>
              </a:ext>
            </a:extLst>
          </p:cNvPr>
          <p:cNvSpPr/>
          <p:nvPr userDrawn="1"/>
        </p:nvSpPr>
        <p:spPr>
          <a:xfrm>
            <a:off x="876692"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Hexagon 8">
            <a:extLst>
              <a:ext uri="{FF2B5EF4-FFF2-40B4-BE49-F238E27FC236}">
                <a16:creationId xmlns:a16="http://schemas.microsoft.com/office/drawing/2014/main" id="{BB424014-1356-D612-4E01-2504E1570581}"/>
              </a:ext>
              <a:ext uri="{C183D7F6-B498-43B3-948B-1728B52AA6E4}">
                <adec:decorative xmlns:adec="http://schemas.microsoft.com/office/drawing/2017/decorative" val="1"/>
              </a:ext>
            </a:extLst>
          </p:cNvPr>
          <p:cNvSpPr/>
          <p:nvPr userDrawn="1"/>
        </p:nvSpPr>
        <p:spPr>
          <a:xfrm>
            <a:off x="1377884"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A8781B9B-2E94-FB4A-3DF0-938A8633C5F0}"/>
              </a:ext>
              <a:ext uri="{C183D7F6-B498-43B3-948B-1728B52AA6E4}">
                <adec:decorative xmlns:adec="http://schemas.microsoft.com/office/drawing/2017/decorative" val="1"/>
              </a:ext>
            </a:extLst>
          </p:cNvPr>
          <p:cNvSpPr/>
          <p:nvPr userDrawn="1"/>
        </p:nvSpPr>
        <p:spPr>
          <a:xfrm>
            <a:off x="1875148"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Hexagon 10">
            <a:extLst>
              <a:ext uri="{FF2B5EF4-FFF2-40B4-BE49-F238E27FC236}">
                <a16:creationId xmlns:a16="http://schemas.microsoft.com/office/drawing/2014/main" id="{2080EBFE-2FF9-632F-4447-69FC9CB8CC9B}"/>
              </a:ext>
              <a:ext uri="{C183D7F6-B498-43B3-948B-1728B52AA6E4}">
                <adec:decorative xmlns:adec="http://schemas.microsoft.com/office/drawing/2017/decorative" val="1"/>
              </a:ext>
            </a:extLst>
          </p:cNvPr>
          <p:cNvSpPr/>
          <p:nvPr userDrawn="1"/>
        </p:nvSpPr>
        <p:spPr>
          <a:xfrm>
            <a:off x="2372412" y="3092991"/>
            <a:ext cx="144513" cy="124580"/>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8" name="Text Placeholder 17">
            <a:extLst>
              <a:ext uri="{FF2B5EF4-FFF2-40B4-BE49-F238E27FC236}">
                <a16:creationId xmlns:a16="http://schemas.microsoft.com/office/drawing/2014/main" id="{DDA1FF39-91A4-32C5-E1FE-F79DD9BA77AC}"/>
              </a:ext>
            </a:extLst>
          </p:cNvPr>
          <p:cNvSpPr>
            <a:spLocks noGrp="1"/>
          </p:cNvSpPr>
          <p:nvPr>
            <p:ph type="body" sz="quarter" idx="15" hasCustomPrompt="1"/>
          </p:nvPr>
        </p:nvSpPr>
        <p:spPr>
          <a:xfrm>
            <a:off x="609600" y="1752600"/>
            <a:ext cx="5486400" cy="1019175"/>
          </a:xfrm>
        </p:spPr>
        <p:txBody>
          <a:bodyPr>
            <a:noAutofit/>
          </a:bodyPr>
          <a:lstStyle>
            <a:lvl1pPr>
              <a:defRPr sz="8000" cap="none" baseline="0">
                <a:solidFill>
                  <a:schemeClr val="bg1"/>
                </a:solidFill>
                <a:latin typeface="+mj-lt"/>
                <a:ea typeface="Roboto Black" panose="02000000000000000000" pitchFamily="2" charset="0"/>
                <a:cs typeface="Roboto Black" panose="02000000000000000000" pitchFamily="2" charset="0"/>
              </a:defRPr>
            </a:lvl1pPr>
          </a:lstStyle>
          <a:p>
            <a:pPr lvl="0"/>
            <a:r>
              <a:rPr lang="en-US"/>
              <a:t>Welcome</a:t>
            </a:r>
          </a:p>
        </p:txBody>
      </p:sp>
      <p:sp>
        <p:nvSpPr>
          <p:cNvPr id="14" name="Text Placeholder 12">
            <a:extLst>
              <a:ext uri="{FF2B5EF4-FFF2-40B4-BE49-F238E27FC236}">
                <a16:creationId xmlns:a16="http://schemas.microsoft.com/office/drawing/2014/main" id="{B878970D-F238-756A-C731-56802DE938EF}"/>
              </a:ext>
            </a:extLst>
          </p:cNvPr>
          <p:cNvSpPr>
            <a:spLocks noGrp="1"/>
          </p:cNvSpPr>
          <p:nvPr>
            <p:ph type="body" sz="quarter" idx="13"/>
          </p:nvPr>
        </p:nvSpPr>
        <p:spPr>
          <a:xfrm>
            <a:off x="6096000" y="1752600"/>
            <a:ext cx="5486400" cy="3192463"/>
          </a:xfrm>
          <a:ln>
            <a:solidFill>
              <a:schemeClr val="bg1"/>
            </a:solidFill>
          </a:ln>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a:extLst>
              <a:ext uri="{FF2B5EF4-FFF2-40B4-BE49-F238E27FC236}">
                <a16:creationId xmlns:a16="http://schemas.microsoft.com/office/drawing/2014/main" id="{963FC901-2FCF-81DB-C4A9-B8667CC1E744}"/>
              </a:ext>
            </a:extLst>
          </p:cNvPr>
          <p:cNvSpPr txBox="1">
            <a:spLocks/>
          </p:cNvSpPr>
          <p:nvPr userDrawn="1"/>
        </p:nvSpPr>
        <p:spPr>
          <a:xfrm>
            <a:off x="10736036" y="6402528"/>
            <a:ext cx="846364" cy="328204"/>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Palanquin" panose="020B0004020203020204" pitchFamily="34" charset="0"/>
                <a:ea typeface="+mn-ea"/>
                <a:cs typeface="Palanquin" panose="020B0004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B636C5-7A10-4213-8080-BF5E202793AD}" type="slidenum">
              <a:rPr lang="en-US" smtClean="0"/>
              <a:pPr/>
              <a:t>‹#›</a:t>
            </a:fld>
            <a:endParaRPr lang="en-US"/>
          </a:p>
        </p:txBody>
      </p:sp>
      <p:pic>
        <p:nvPicPr>
          <p:cNvPr id="3" name="Picture 2">
            <a:extLst>
              <a:ext uri="{FF2B5EF4-FFF2-40B4-BE49-F238E27FC236}">
                <a16:creationId xmlns:a16="http://schemas.microsoft.com/office/drawing/2014/main" id="{65911506-28B2-1B15-0516-A200C40F93F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117758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5_Section Header - Ocean">
    <p:bg>
      <p:bgPr>
        <a:solidFill>
          <a:schemeClr val="tx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7B15BC64-9116-DE88-ADF3-EEA872FDC0FD}"/>
              </a:ext>
            </a:extLst>
          </p:cNvPr>
          <p:cNvSpPr>
            <a:spLocks noGrp="1"/>
          </p:cNvSpPr>
          <p:nvPr>
            <p:ph type="body" sz="quarter" idx="14" hasCustomPrompt="1"/>
          </p:nvPr>
        </p:nvSpPr>
        <p:spPr>
          <a:xfrm>
            <a:off x="609600" y="176213"/>
            <a:ext cx="1222375" cy="1423987"/>
          </a:xfrm>
          <a:ln>
            <a:noFill/>
          </a:ln>
        </p:spPr>
        <p:txBody>
          <a:bodyPr anchor="b">
            <a:normAutofit/>
          </a:bodyPr>
          <a:lstStyle>
            <a:lvl1pPr>
              <a:defRPr sz="4800">
                <a:solidFill>
                  <a:schemeClr val="accent3"/>
                </a:solidFill>
                <a:latin typeface="Roboto Slab Medium" pitchFamily="2" charset="0"/>
                <a:ea typeface="Roboto Slab Medium" pitchFamily="2" charset="0"/>
              </a:defRPr>
            </a:lvl1pPr>
          </a:lstStyle>
          <a:p>
            <a:pPr lvl="0"/>
            <a:r>
              <a:rPr lang="en-US"/>
              <a:t>#</a:t>
            </a:r>
          </a:p>
        </p:txBody>
      </p:sp>
      <p:sp>
        <p:nvSpPr>
          <p:cNvPr id="16" name="Text Placeholder 15">
            <a:extLst>
              <a:ext uri="{FF2B5EF4-FFF2-40B4-BE49-F238E27FC236}">
                <a16:creationId xmlns:a16="http://schemas.microsoft.com/office/drawing/2014/main" id="{C140EA34-D63B-87BC-7DEC-E19069D16B9E}"/>
              </a:ext>
            </a:extLst>
          </p:cNvPr>
          <p:cNvSpPr>
            <a:spLocks noGrp="1"/>
          </p:cNvSpPr>
          <p:nvPr>
            <p:ph type="body" sz="quarter" idx="13" hasCustomPrompt="1"/>
          </p:nvPr>
        </p:nvSpPr>
        <p:spPr>
          <a:xfrm>
            <a:off x="609600" y="1873314"/>
            <a:ext cx="5486400" cy="3090863"/>
          </a:xfrm>
        </p:spPr>
        <p:txBody>
          <a:bodyPr anchor="ctr">
            <a:normAutofit/>
          </a:bodyPr>
          <a:lstStyle>
            <a:lvl1pPr>
              <a:lnSpc>
                <a:spcPct val="80000"/>
              </a:lnSpc>
              <a:spcBef>
                <a:spcPts val="0"/>
              </a:spcBef>
              <a:spcAft>
                <a:spcPts val="0"/>
              </a:spcAft>
              <a:defRPr sz="8000" cap="none" baseline="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vl4pPr>
              <a:defRPr/>
            </a:lvl4pPr>
          </a:lstStyle>
          <a:p>
            <a:pPr lvl="0"/>
            <a:r>
              <a:rPr lang="en-US"/>
              <a:t>Section Title</a:t>
            </a:r>
          </a:p>
        </p:txBody>
      </p:sp>
      <p:sp>
        <p:nvSpPr>
          <p:cNvPr id="19" name="Hexagon 18">
            <a:extLst>
              <a:ext uri="{FF2B5EF4-FFF2-40B4-BE49-F238E27FC236}">
                <a16:creationId xmlns:a16="http://schemas.microsoft.com/office/drawing/2014/main" id="{4068CC47-A2C7-CBFB-5521-CF3784E8D5EE}"/>
              </a:ext>
              <a:ext uri="{C183D7F6-B498-43B3-948B-1728B52AA6E4}">
                <adec:decorative xmlns:adec="http://schemas.microsoft.com/office/drawing/2017/decorative" val="1"/>
              </a:ext>
            </a:extLst>
          </p:cNvPr>
          <p:cNvSpPr/>
          <p:nvPr userDrawn="1"/>
        </p:nvSpPr>
        <p:spPr>
          <a:xfrm>
            <a:off x="-5824946" y="-1040426"/>
            <a:ext cx="10737215" cy="8938852"/>
          </a:xfrm>
          <a:prstGeom prst="hexagon">
            <a:avLst>
              <a:gd name="adj" fmla="val 17815"/>
              <a:gd name="vf" fmla="val 115470"/>
            </a:avLst>
          </a:prstGeom>
          <a:noFill/>
          <a:ln w="12700">
            <a:solidFill>
              <a:schemeClr val="accent3">
                <a:alpha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17C786D2-CE0C-409E-95DC-60862EA33653}" type="slidenum">
              <a:rPr lang="en-US" smtClean="0"/>
              <a:pPr/>
              <a:t>‹#›</a:t>
            </a:fld>
            <a:endParaRPr lang="en-US"/>
          </a:p>
        </p:txBody>
      </p:sp>
    </p:spTree>
    <p:extLst>
      <p:ext uri="{BB962C8B-B14F-4D97-AF65-F5344CB8AC3E}">
        <p14:creationId xmlns:p14="http://schemas.microsoft.com/office/powerpoint/2010/main" val="61211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2.08333E-7 0 L 0.10026 0 " pathEditMode="relative" rAng="0" ptsTypes="AA">
                                      <p:cBhvr>
                                        <p:cTn id="6" dur="1000" fill="hold"/>
                                        <p:tgtEl>
                                          <p:spTgt spid="19"/>
                                        </p:tgtEl>
                                        <p:attrNameLst>
                                          <p:attrName>ppt_x</p:attrName>
                                          <p:attrName>ppt_y</p:attrName>
                                        </p:attrNameLst>
                                      </p:cBhvr>
                                      <p:rCtr x="501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opic Grid">
    <p:spTree>
      <p:nvGrpSpPr>
        <p:cNvPr id="1" name=""/>
        <p:cNvGrpSpPr/>
        <p:nvPr/>
      </p:nvGrpSpPr>
      <p:grpSpPr>
        <a:xfrm>
          <a:off x="0" y="0"/>
          <a:ext cx="0" cy="0"/>
          <a:chOff x="0" y="0"/>
          <a:chExt cx="0" cy="0"/>
        </a:xfrm>
      </p:grpSpPr>
      <p:sp>
        <p:nvSpPr>
          <p:cNvPr id="12" name="Hexagon 11">
            <a:extLst>
              <a:ext uri="{FF2B5EF4-FFF2-40B4-BE49-F238E27FC236}">
                <a16:creationId xmlns:a16="http://schemas.microsoft.com/office/drawing/2014/main" id="{A614AA77-64D8-A76C-C3B9-4A1BB0AF645A}"/>
              </a:ext>
              <a:ext uri="{C183D7F6-B498-43B3-948B-1728B52AA6E4}">
                <adec:decorative xmlns:adec="http://schemas.microsoft.com/office/drawing/2017/decorative" val="1"/>
              </a:ext>
            </a:extLst>
          </p:cNvPr>
          <p:cNvSpPr/>
          <p:nvPr userDrawn="1"/>
        </p:nvSpPr>
        <p:spPr>
          <a:xfrm>
            <a:off x="441433" y="3493964"/>
            <a:ext cx="1397579" cy="1236276"/>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Hexagon 5">
            <a:extLst>
              <a:ext uri="{FF2B5EF4-FFF2-40B4-BE49-F238E27FC236}">
                <a16:creationId xmlns:a16="http://schemas.microsoft.com/office/drawing/2014/main" id="{883A6FCD-D80C-AA58-BE9C-5694248A7A08}"/>
              </a:ext>
              <a:ext uri="{C183D7F6-B498-43B3-948B-1728B52AA6E4}">
                <adec:decorative xmlns:adec="http://schemas.microsoft.com/office/drawing/2017/decorative" val="1"/>
              </a:ext>
            </a:extLst>
          </p:cNvPr>
          <p:cNvSpPr/>
          <p:nvPr userDrawn="1"/>
        </p:nvSpPr>
        <p:spPr>
          <a:xfrm>
            <a:off x="8549097" y="-1079817"/>
            <a:ext cx="3357748" cy="2970212"/>
          </a:xfrm>
          <a:prstGeom prst="hexagon">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5089148D-7577-414D-B7F0-1BDAA5A4CE44}"/>
              </a:ext>
              <a:ext uri="{C183D7F6-B498-43B3-948B-1728B52AA6E4}">
                <adec:decorative xmlns:adec="http://schemas.microsoft.com/office/drawing/2017/decorative" val="1"/>
              </a:ext>
            </a:extLst>
          </p:cNvPr>
          <p:cNvSpPr/>
          <p:nvPr userDrawn="1"/>
        </p:nvSpPr>
        <p:spPr>
          <a:xfrm>
            <a:off x="9438534" y="1116066"/>
            <a:ext cx="1962446" cy="1735949"/>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04D5AFA6-524A-108D-B28E-CC2313218766}"/>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339AB80-EFCD-57C4-6320-2E726740A663}"/>
              </a:ext>
            </a:extLst>
          </p:cNvPr>
          <p:cNvSpPr>
            <a:spLocks noGrp="1"/>
          </p:cNvSpPr>
          <p:nvPr>
            <p:ph type="sldNum" sz="quarter" idx="10"/>
          </p:nvPr>
        </p:nvSpPr>
        <p:spPr/>
        <p:txBody>
          <a:bodyPr/>
          <a:lstStyle>
            <a:lvl1pPr>
              <a:defRPr>
                <a:solidFill>
                  <a:schemeClr val="tx1"/>
                </a:solidFill>
              </a:defRPr>
            </a:lvl1pPr>
          </a:lstStyle>
          <a:p>
            <a:fld id="{77457EB8-F166-4471-BB53-1A3DF93412A8}" type="slidenum">
              <a:rPr lang="en-US" smtClean="0"/>
              <a:pPr/>
              <a:t>‹#›</a:t>
            </a:fld>
            <a:endParaRPr lang="en-US"/>
          </a:p>
        </p:txBody>
      </p:sp>
      <p:sp>
        <p:nvSpPr>
          <p:cNvPr id="4" name="Content Placeholder 3">
            <a:extLst>
              <a:ext uri="{FF2B5EF4-FFF2-40B4-BE49-F238E27FC236}">
                <a16:creationId xmlns:a16="http://schemas.microsoft.com/office/drawing/2014/main" id="{DB817B5B-0988-16AF-B83F-B9EA1F8042A6}"/>
              </a:ext>
            </a:extLst>
          </p:cNvPr>
          <p:cNvSpPr>
            <a:spLocks noGrp="1"/>
          </p:cNvSpPr>
          <p:nvPr>
            <p:ph sz="half" idx="2" hasCustomPrompt="1"/>
          </p:nvPr>
        </p:nvSpPr>
        <p:spPr>
          <a:xfrm>
            <a:off x="1772243" y="1419704"/>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bIns="182880" numCol="1" rtlCol="0" anchor="b"/>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7" name="Content Placeholder 3">
            <a:extLst>
              <a:ext uri="{FF2B5EF4-FFF2-40B4-BE49-F238E27FC236}">
                <a16:creationId xmlns:a16="http://schemas.microsoft.com/office/drawing/2014/main" id="{79314414-96B8-D196-C3CA-5E37977914A2}"/>
              </a:ext>
            </a:extLst>
          </p:cNvPr>
          <p:cNvSpPr>
            <a:spLocks noGrp="1"/>
          </p:cNvSpPr>
          <p:nvPr>
            <p:ph sz="half" idx="11" hasCustomPrompt="1"/>
          </p:nvPr>
        </p:nvSpPr>
        <p:spPr>
          <a:xfrm>
            <a:off x="1772243" y="3762852"/>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8" name="Content Placeholder 3">
            <a:extLst>
              <a:ext uri="{FF2B5EF4-FFF2-40B4-BE49-F238E27FC236}">
                <a16:creationId xmlns:a16="http://schemas.microsoft.com/office/drawing/2014/main" id="{3EBCF4B1-ED63-41ED-D261-C0B12D660489}"/>
              </a:ext>
            </a:extLst>
          </p:cNvPr>
          <p:cNvSpPr>
            <a:spLocks noGrp="1"/>
          </p:cNvSpPr>
          <p:nvPr>
            <p:ph sz="half" idx="12" hasCustomPrompt="1"/>
          </p:nvPr>
        </p:nvSpPr>
        <p:spPr>
          <a:xfrm>
            <a:off x="6153150" y="1419703"/>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sp>
        <p:nvSpPr>
          <p:cNvPr id="9" name="Content Placeholder 3">
            <a:extLst>
              <a:ext uri="{FF2B5EF4-FFF2-40B4-BE49-F238E27FC236}">
                <a16:creationId xmlns:a16="http://schemas.microsoft.com/office/drawing/2014/main" id="{456E4F44-42EA-F20A-534B-0A838D9226A1}"/>
              </a:ext>
            </a:extLst>
          </p:cNvPr>
          <p:cNvSpPr>
            <a:spLocks noGrp="1"/>
          </p:cNvSpPr>
          <p:nvPr>
            <p:ph sz="half" idx="13" hasCustomPrompt="1"/>
          </p:nvPr>
        </p:nvSpPr>
        <p:spPr>
          <a:xfrm>
            <a:off x="6153150" y="3762852"/>
            <a:ext cx="4267200" cy="2228850"/>
          </a:xfrm>
          <a:solidFill>
            <a:srgbClr val="F5F6FA"/>
          </a:solidFill>
          <a:ln>
            <a:noFill/>
          </a:ln>
          <a:effectLst>
            <a:outerShdw blurRad="25400" dist="38100" dir="5400000" algn="t" rotWithShape="0">
              <a:schemeClr val="tx1">
                <a:alpha val="1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vert="horz" lIns="182880" tIns="45720" rIns="0" bIns="182880" numCol="1" rtlCol="0" anchor="b">
            <a:normAutofit/>
          </a:bodyPr>
          <a:lstStyle>
            <a:lvl1pPr>
              <a:defRPr lang="en-US" sz="1400" dirty="0">
                <a:solidFill>
                  <a:schemeClr val="tx1"/>
                </a:solidFill>
                <a:ea typeface="Roboto Slab Medium" pitchFamily="2" charset="0"/>
                <a:cs typeface="Roboto Medium" panose="02000000000000000000" pitchFamily="2" charset="0"/>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US" dirty="0">
                <a:solidFill>
                  <a:schemeClr val="tx1"/>
                </a:solidFill>
              </a:defRPr>
            </a:lvl5pPr>
          </a:lstStyle>
          <a:p>
            <a:pPr marL="0" lvl="0"/>
            <a:r>
              <a:rPr lang="en-US"/>
              <a:t>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p>
        </p:txBody>
      </p:sp>
      <p:pic>
        <p:nvPicPr>
          <p:cNvPr id="11" name="Picture 10">
            <a:extLst>
              <a:ext uri="{FF2B5EF4-FFF2-40B4-BE49-F238E27FC236}">
                <a16:creationId xmlns:a16="http://schemas.microsoft.com/office/drawing/2014/main" id="{1B5F4762-2D3D-77E8-DA23-B32F4D68FD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
        <p:nvSpPr>
          <p:cNvPr id="13" name="Hexagon 12">
            <a:extLst>
              <a:ext uri="{FF2B5EF4-FFF2-40B4-BE49-F238E27FC236}">
                <a16:creationId xmlns:a16="http://schemas.microsoft.com/office/drawing/2014/main" id="{DB190F7C-D45D-A2F4-9A58-16BF3CD9AC16}"/>
              </a:ext>
              <a:ext uri="{C183D7F6-B498-43B3-948B-1728B52AA6E4}">
                <adec:decorative xmlns:adec="http://schemas.microsoft.com/office/drawing/2017/decorative" val="1"/>
              </a:ext>
            </a:extLst>
          </p:cNvPr>
          <p:cNvSpPr/>
          <p:nvPr userDrawn="1"/>
        </p:nvSpPr>
        <p:spPr>
          <a:xfrm>
            <a:off x="197653" y="4831840"/>
            <a:ext cx="631709" cy="558800"/>
          </a:xfrm>
          <a:prstGeom prst="hexagon">
            <a:avLst/>
          </a:prstGeom>
          <a:noFill/>
          <a:ln>
            <a:gradFill>
              <a:gsLst>
                <a:gs pos="0">
                  <a:schemeClr val="accent2"/>
                </a:gs>
                <a:gs pos="56000">
                  <a:schemeClr val="accent3"/>
                </a:gs>
              </a:gsLst>
              <a:lin ang="21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627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Quote Full - Light">
    <p:bg>
      <p:bgPr>
        <a:solidFill>
          <a:schemeClr val="tx1"/>
        </a:solidFill>
        <a:effectLst/>
      </p:bgPr>
    </p:bg>
    <p:spTree>
      <p:nvGrpSpPr>
        <p:cNvPr id="1" name=""/>
        <p:cNvGrpSpPr/>
        <p:nvPr/>
      </p:nvGrpSpPr>
      <p:grpSpPr>
        <a:xfrm>
          <a:off x="0" y="0"/>
          <a:ext cx="0" cy="0"/>
          <a:chOff x="0" y="0"/>
          <a:chExt cx="0" cy="0"/>
        </a:xfrm>
      </p:grpSpPr>
      <p:sp>
        <p:nvSpPr>
          <p:cNvPr id="8" name="Hexagon 7">
            <a:extLst>
              <a:ext uri="{FF2B5EF4-FFF2-40B4-BE49-F238E27FC236}">
                <a16:creationId xmlns:a16="http://schemas.microsoft.com/office/drawing/2014/main" id="{312050EE-C09C-FC6E-CE1F-154639F0E342}"/>
              </a:ext>
            </a:extLst>
          </p:cNvPr>
          <p:cNvSpPr/>
          <p:nvPr userDrawn="1"/>
        </p:nvSpPr>
        <p:spPr>
          <a:xfrm>
            <a:off x="3243682" y="970105"/>
            <a:ext cx="5704637" cy="4917790"/>
          </a:xfrm>
          <a:prstGeom prst="hexagon">
            <a:avLst/>
          </a:prstGeom>
          <a:noFill/>
          <a:ln w="889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Hexagon 9">
            <a:extLst>
              <a:ext uri="{FF2B5EF4-FFF2-40B4-BE49-F238E27FC236}">
                <a16:creationId xmlns:a16="http://schemas.microsoft.com/office/drawing/2014/main" id="{BED0C47C-7845-0372-4222-1A0CD50E9CAA}"/>
              </a:ext>
            </a:extLst>
          </p:cNvPr>
          <p:cNvSpPr/>
          <p:nvPr userDrawn="1"/>
        </p:nvSpPr>
        <p:spPr>
          <a:xfrm>
            <a:off x="8707772" y="-1580230"/>
            <a:ext cx="4886309" cy="4212335"/>
          </a:xfrm>
          <a:prstGeom prst="hexagon">
            <a:avLst/>
          </a:prstGeom>
          <a:noFill/>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Hexagon 10">
            <a:extLst>
              <a:ext uri="{FF2B5EF4-FFF2-40B4-BE49-F238E27FC236}">
                <a16:creationId xmlns:a16="http://schemas.microsoft.com/office/drawing/2014/main" id="{49A0221C-C0F4-1FDF-B0F6-BA684517AEF2}"/>
              </a:ext>
            </a:extLst>
          </p:cNvPr>
          <p:cNvSpPr/>
          <p:nvPr userDrawn="1"/>
        </p:nvSpPr>
        <p:spPr>
          <a:xfrm>
            <a:off x="22833" y="4854118"/>
            <a:ext cx="3269108" cy="1967042"/>
          </a:xfrm>
          <a:custGeom>
            <a:avLst/>
            <a:gdLst>
              <a:gd name="connsiteX0" fmla="*/ 0 w 5704637"/>
              <a:gd name="connsiteY0" fmla="*/ 2458895 h 4917790"/>
              <a:gd name="connsiteX1" fmla="*/ 1229448 w 5704637"/>
              <a:gd name="connsiteY1" fmla="*/ 1 h 4917790"/>
              <a:gd name="connsiteX2" fmla="*/ 4475190 w 5704637"/>
              <a:gd name="connsiteY2" fmla="*/ 1 h 4917790"/>
              <a:gd name="connsiteX3" fmla="*/ 5704637 w 5704637"/>
              <a:gd name="connsiteY3" fmla="*/ 2458895 h 4917790"/>
              <a:gd name="connsiteX4" fmla="*/ 4475190 w 5704637"/>
              <a:gd name="connsiteY4" fmla="*/ 4917789 h 4917790"/>
              <a:gd name="connsiteX5" fmla="*/ 1229448 w 5704637"/>
              <a:gd name="connsiteY5" fmla="*/ 4917789 h 4917790"/>
              <a:gd name="connsiteX6" fmla="*/ 0 w 5704637"/>
              <a:gd name="connsiteY6" fmla="*/ 2458895 h 4917790"/>
              <a:gd name="connsiteX0" fmla="*/ 0 w 4868059"/>
              <a:gd name="connsiteY0" fmla="*/ 2517260 h 4917788"/>
              <a:gd name="connsiteX1" fmla="*/ 392870 w 4868059"/>
              <a:gd name="connsiteY1" fmla="*/ 0 h 4917788"/>
              <a:gd name="connsiteX2" fmla="*/ 3638612 w 4868059"/>
              <a:gd name="connsiteY2" fmla="*/ 0 h 4917788"/>
              <a:gd name="connsiteX3" fmla="*/ 4868059 w 4868059"/>
              <a:gd name="connsiteY3" fmla="*/ 2458894 h 4917788"/>
              <a:gd name="connsiteX4" fmla="*/ 3638612 w 4868059"/>
              <a:gd name="connsiteY4" fmla="*/ 4917788 h 4917788"/>
              <a:gd name="connsiteX5" fmla="*/ 392870 w 4868059"/>
              <a:gd name="connsiteY5" fmla="*/ 4917788 h 4917788"/>
              <a:gd name="connsiteX6" fmla="*/ 0 w 4868059"/>
              <a:gd name="connsiteY6" fmla="*/ 2517260 h 4917788"/>
              <a:gd name="connsiteX0" fmla="*/ 0 w 4475189"/>
              <a:gd name="connsiteY0" fmla="*/ 4917788 h 4917788"/>
              <a:gd name="connsiteX1" fmla="*/ 0 w 4475189"/>
              <a:gd name="connsiteY1" fmla="*/ 0 h 4917788"/>
              <a:gd name="connsiteX2" fmla="*/ 3245742 w 4475189"/>
              <a:gd name="connsiteY2" fmla="*/ 0 h 4917788"/>
              <a:gd name="connsiteX3" fmla="*/ 4475189 w 4475189"/>
              <a:gd name="connsiteY3" fmla="*/ 2458894 h 4917788"/>
              <a:gd name="connsiteX4" fmla="*/ 3245742 w 4475189"/>
              <a:gd name="connsiteY4" fmla="*/ 4917788 h 4917788"/>
              <a:gd name="connsiteX5" fmla="*/ 0 w 4475189"/>
              <a:gd name="connsiteY5" fmla="*/ 4917788 h 4917788"/>
              <a:gd name="connsiteX0" fmla="*/ 0 w 4475189"/>
              <a:gd name="connsiteY0" fmla="*/ 4917788 h 4917788"/>
              <a:gd name="connsiteX1" fmla="*/ 0 w 4475189"/>
              <a:gd name="connsiteY1" fmla="*/ 0 h 4917788"/>
              <a:gd name="connsiteX2" fmla="*/ 3245742 w 4475189"/>
              <a:gd name="connsiteY2" fmla="*/ 0 h 4917788"/>
              <a:gd name="connsiteX3" fmla="*/ 4475189 w 4475189"/>
              <a:gd name="connsiteY3" fmla="*/ 2458894 h 4917788"/>
              <a:gd name="connsiteX4" fmla="*/ 4287142 w 4475189"/>
              <a:gd name="connsiteY4" fmla="*/ 2746088 h 4917788"/>
              <a:gd name="connsiteX5" fmla="*/ 0 w 4475189"/>
              <a:gd name="connsiteY5" fmla="*/ 4917788 h 4917788"/>
              <a:gd name="connsiteX0" fmla="*/ 0 w 4729189"/>
              <a:gd name="connsiteY0" fmla="*/ 3330288 h 3330288"/>
              <a:gd name="connsiteX1" fmla="*/ 254000 w 4729189"/>
              <a:gd name="connsiteY1" fmla="*/ 0 h 3330288"/>
              <a:gd name="connsiteX2" fmla="*/ 3499742 w 4729189"/>
              <a:gd name="connsiteY2" fmla="*/ 0 h 3330288"/>
              <a:gd name="connsiteX3" fmla="*/ 4729189 w 4729189"/>
              <a:gd name="connsiteY3" fmla="*/ 2458894 h 3330288"/>
              <a:gd name="connsiteX4" fmla="*/ 4541142 w 4729189"/>
              <a:gd name="connsiteY4" fmla="*/ 2746088 h 3330288"/>
              <a:gd name="connsiteX5" fmla="*/ 0 w 4729189"/>
              <a:gd name="connsiteY5" fmla="*/ 3330288 h 3330288"/>
              <a:gd name="connsiteX0" fmla="*/ 4287142 w 4475189"/>
              <a:gd name="connsiteY0" fmla="*/ 2746088 h 2746088"/>
              <a:gd name="connsiteX1" fmla="*/ 0 w 4475189"/>
              <a:gd name="connsiteY1" fmla="*/ 0 h 2746088"/>
              <a:gd name="connsiteX2" fmla="*/ 3245742 w 4475189"/>
              <a:gd name="connsiteY2" fmla="*/ 0 h 2746088"/>
              <a:gd name="connsiteX3" fmla="*/ 4475189 w 4475189"/>
              <a:gd name="connsiteY3" fmla="*/ 2458894 h 2746088"/>
              <a:gd name="connsiteX4" fmla="*/ 4287142 w 4475189"/>
              <a:gd name="connsiteY4" fmla="*/ 2746088 h 2746088"/>
              <a:gd name="connsiteX0" fmla="*/ 0 w 4475189"/>
              <a:gd name="connsiteY0" fmla="*/ 0 h 2746088"/>
              <a:gd name="connsiteX1" fmla="*/ 3245742 w 4475189"/>
              <a:gd name="connsiteY1" fmla="*/ 0 h 2746088"/>
              <a:gd name="connsiteX2" fmla="*/ 4475189 w 4475189"/>
              <a:gd name="connsiteY2" fmla="*/ 2458894 h 2746088"/>
              <a:gd name="connsiteX3" fmla="*/ 4287142 w 4475189"/>
              <a:gd name="connsiteY3" fmla="*/ 2746088 h 2746088"/>
              <a:gd name="connsiteX4" fmla="*/ 91440 w 4475189"/>
              <a:gd name="connsiteY4" fmla="*/ 91440 h 2746088"/>
              <a:gd name="connsiteX0" fmla="*/ 314960 w 4790149"/>
              <a:gd name="connsiteY0" fmla="*/ 0 h 2746088"/>
              <a:gd name="connsiteX1" fmla="*/ 3560702 w 4790149"/>
              <a:gd name="connsiteY1" fmla="*/ 0 h 2746088"/>
              <a:gd name="connsiteX2" fmla="*/ 4790149 w 4790149"/>
              <a:gd name="connsiteY2" fmla="*/ 2458894 h 2746088"/>
              <a:gd name="connsiteX3" fmla="*/ 4602102 w 4790149"/>
              <a:gd name="connsiteY3" fmla="*/ 2746088 h 2746088"/>
              <a:gd name="connsiteX4" fmla="*/ 0 w 4790149"/>
              <a:gd name="connsiteY4" fmla="*/ 1755140 h 2746088"/>
              <a:gd name="connsiteX0" fmla="*/ 0 w 4475189"/>
              <a:gd name="connsiteY0" fmla="*/ 0 h 2746088"/>
              <a:gd name="connsiteX1" fmla="*/ 3245742 w 4475189"/>
              <a:gd name="connsiteY1" fmla="*/ 0 h 2746088"/>
              <a:gd name="connsiteX2" fmla="*/ 4475189 w 4475189"/>
              <a:gd name="connsiteY2" fmla="*/ 2458894 h 2746088"/>
              <a:gd name="connsiteX3" fmla="*/ 4287142 w 4475189"/>
              <a:gd name="connsiteY3" fmla="*/ 2746088 h 2746088"/>
              <a:gd name="connsiteX0" fmla="*/ 0 w 4475189"/>
              <a:gd name="connsiteY0" fmla="*/ 0 h 2692748"/>
              <a:gd name="connsiteX1" fmla="*/ 3245742 w 4475189"/>
              <a:gd name="connsiteY1" fmla="*/ 0 h 2692748"/>
              <a:gd name="connsiteX2" fmla="*/ 4475189 w 4475189"/>
              <a:gd name="connsiteY2" fmla="*/ 2458894 h 2692748"/>
              <a:gd name="connsiteX3" fmla="*/ 4317622 w 4475189"/>
              <a:gd name="connsiteY3" fmla="*/ 2692748 h 2692748"/>
            </a:gdLst>
            <a:ahLst/>
            <a:cxnLst>
              <a:cxn ang="0">
                <a:pos x="connsiteX0" y="connsiteY0"/>
              </a:cxn>
              <a:cxn ang="0">
                <a:pos x="connsiteX1" y="connsiteY1"/>
              </a:cxn>
              <a:cxn ang="0">
                <a:pos x="connsiteX2" y="connsiteY2"/>
              </a:cxn>
              <a:cxn ang="0">
                <a:pos x="connsiteX3" y="connsiteY3"/>
              </a:cxn>
            </a:cxnLst>
            <a:rect l="l" t="t" r="r" b="b"/>
            <a:pathLst>
              <a:path w="4475189" h="2692748">
                <a:moveTo>
                  <a:pt x="0" y="0"/>
                </a:moveTo>
                <a:lnTo>
                  <a:pt x="3245742" y="0"/>
                </a:lnTo>
                <a:lnTo>
                  <a:pt x="4475189" y="2458894"/>
                </a:lnTo>
                <a:lnTo>
                  <a:pt x="4317622" y="2692748"/>
                </a:lnTo>
              </a:path>
            </a:pathLst>
          </a:custGeom>
          <a:noFill/>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370D226F-08E6-62FA-710D-FD4E0A3F694D}"/>
              </a:ext>
            </a:extLst>
          </p:cNvPr>
          <p:cNvSpPr>
            <a:spLocks noGrp="1"/>
          </p:cNvSpPr>
          <p:nvPr>
            <p:ph type="body" sz="quarter" idx="13" hasCustomPrompt="1"/>
          </p:nvPr>
        </p:nvSpPr>
        <p:spPr>
          <a:xfrm>
            <a:off x="4449763" y="1417321"/>
            <a:ext cx="3292475" cy="3474720"/>
          </a:xfrm>
          <a:prstGeom prst="rect">
            <a:avLst/>
          </a:prstGeom>
        </p:spPr>
        <p:txBody>
          <a:bodyPr anchor="ctr"/>
          <a:lstStyle>
            <a:lvl1pPr algn="ctr">
              <a:defRPr sz="2800" i="1">
                <a:solidFill>
                  <a:schemeClr val="bg1"/>
                </a:solidFill>
                <a:latin typeface="Roboto Slab Black" pitchFamily="2" charset="0"/>
                <a:ea typeface="Roboto Slab Black" pitchFamily="2" charset="0"/>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[Quote here]</a:t>
            </a:r>
          </a:p>
        </p:txBody>
      </p:sp>
      <p:sp>
        <p:nvSpPr>
          <p:cNvPr id="14" name="Text Placeholder 12">
            <a:extLst>
              <a:ext uri="{FF2B5EF4-FFF2-40B4-BE49-F238E27FC236}">
                <a16:creationId xmlns:a16="http://schemas.microsoft.com/office/drawing/2014/main" id="{5E62BE8E-6762-48C5-E8EF-05EAE97774EA}"/>
              </a:ext>
            </a:extLst>
          </p:cNvPr>
          <p:cNvSpPr>
            <a:spLocks noGrp="1"/>
          </p:cNvSpPr>
          <p:nvPr>
            <p:ph type="body" sz="quarter" idx="14" hasCustomPrompt="1"/>
          </p:nvPr>
        </p:nvSpPr>
        <p:spPr>
          <a:xfrm>
            <a:off x="4449762" y="4988736"/>
            <a:ext cx="3292475" cy="701041"/>
          </a:xfrm>
          <a:prstGeom prst="rect">
            <a:avLst/>
          </a:prstGeom>
        </p:spPr>
        <p:txBody>
          <a:bodyPr anchor="ctr"/>
          <a:lstStyle>
            <a:lvl1pPr algn="r">
              <a:defRPr sz="1800" i="1">
                <a:solidFill>
                  <a:schemeClr val="bg1"/>
                </a:solidFill>
                <a:latin typeface="Roboto Slab Black" pitchFamily="2" charset="0"/>
                <a:ea typeface="Roboto Slab Black" pitchFamily="2" charset="0"/>
              </a:defRPr>
            </a:lvl1pPr>
            <a:lvl2pPr>
              <a:defRPr sz="2800">
                <a:solidFill>
                  <a:schemeClr val="bg1"/>
                </a:solidFill>
              </a:defRPr>
            </a:lvl2pPr>
            <a:lvl3pPr>
              <a:defRPr sz="2800">
                <a:solidFill>
                  <a:schemeClr val="bg1"/>
                </a:solidFill>
              </a:defRPr>
            </a:lvl3pPr>
            <a:lvl4pPr>
              <a:defRPr sz="2800">
                <a:solidFill>
                  <a:schemeClr val="bg1"/>
                </a:solidFill>
              </a:defRPr>
            </a:lvl4pPr>
            <a:lvl5pPr>
              <a:defRPr sz="2800">
                <a:solidFill>
                  <a:schemeClr val="bg1"/>
                </a:solidFill>
              </a:defRPr>
            </a:lvl5pPr>
          </a:lstStyle>
          <a:p>
            <a:pPr lvl="0"/>
            <a:r>
              <a:rPr lang="en-US"/>
              <a:t> – Author</a:t>
            </a:r>
          </a:p>
        </p:txBody>
      </p:sp>
      <p:sp>
        <p:nvSpPr>
          <p:cNvPr id="15" name="TextBox 14">
            <a:extLst>
              <a:ext uri="{FF2B5EF4-FFF2-40B4-BE49-F238E27FC236}">
                <a16:creationId xmlns:a16="http://schemas.microsoft.com/office/drawing/2014/main" id="{B0D04045-49DC-C4AC-4F37-F34820251509}"/>
              </a:ext>
            </a:extLst>
          </p:cNvPr>
          <p:cNvSpPr txBox="1"/>
          <p:nvPr userDrawn="1"/>
        </p:nvSpPr>
        <p:spPr>
          <a:xfrm>
            <a:off x="7950403" y="3439160"/>
            <a:ext cx="1463040" cy="3154710"/>
          </a:xfrm>
          <a:prstGeom prst="rect">
            <a:avLst/>
          </a:prstGeom>
          <a:noFill/>
        </p:spPr>
        <p:txBody>
          <a:bodyPr wrap="square" rtlCol="0">
            <a:spAutoFit/>
          </a:bodyPr>
          <a:lstStyle/>
          <a:p>
            <a:r>
              <a:rPr lang="en-US" sz="19900">
                <a:solidFill>
                  <a:schemeClr val="accent3"/>
                </a:solidFill>
                <a:latin typeface="Arial Black" panose="020B0A04020102020204" pitchFamily="34" charset="0"/>
                <a:ea typeface="Roboto Black" panose="02000000000000000000" pitchFamily="2" charset="0"/>
                <a:cs typeface="Roboto Black" panose="02000000000000000000" pitchFamily="2" charset="0"/>
              </a:rPr>
              <a:t>”</a:t>
            </a:r>
          </a:p>
        </p:txBody>
      </p:sp>
      <p:sp>
        <p:nvSpPr>
          <p:cNvPr id="2" name="TextBox 1">
            <a:extLst>
              <a:ext uri="{FF2B5EF4-FFF2-40B4-BE49-F238E27FC236}">
                <a16:creationId xmlns:a16="http://schemas.microsoft.com/office/drawing/2014/main" id="{99E6EF35-4095-2A6C-D37D-8CC7E2D448B4}"/>
              </a:ext>
            </a:extLst>
          </p:cNvPr>
          <p:cNvSpPr txBox="1"/>
          <p:nvPr userDrawn="1"/>
        </p:nvSpPr>
        <p:spPr>
          <a:xfrm>
            <a:off x="2913120" y="667918"/>
            <a:ext cx="1463040" cy="3154710"/>
          </a:xfrm>
          <a:prstGeom prst="rect">
            <a:avLst/>
          </a:prstGeom>
          <a:noFill/>
        </p:spPr>
        <p:txBody>
          <a:bodyPr wrap="square" rtlCol="0">
            <a:spAutoFit/>
          </a:bodyPr>
          <a:lstStyle/>
          <a:p>
            <a:r>
              <a:rPr lang="en-US" sz="19900">
                <a:solidFill>
                  <a:schemeClr val="accent3"/>
                </a:solidFill>
                <a:latin typeface="Arial Black" panose="020B0A04020102020204" pitchFamily="34" charset="0"/>
                <a:ea typeface="Roboto Black" panose="02000000000000000000" pitchFamily="2" charset="0"/>
                <a:cs typeface="Arial" panose="020B0604020202020204" pitchFamily="34" charset="0"/>
              </a:rPr>
              <a:t>“</a:t>
            </a:r>
          </a:p>
        </p:txBody>
      </p:sp>
      <p:sp>
        <p:nvSpPr>
          <p:cNvPr id="4" name="Slide Number Placeholder 3">
            <a:extLst>
              <a:ext uri="{FF2B5EF4-FFF2-40B4-BE49-F238E27FC236}">
                <a16:creationId xmlns:a16="http://schemas.microsoft.com/office/drawing/2014/main" id="{61D53589-540D-D66C-3DFB-23AAEADDF602}"/>
              </a:ext>
            </a:extLst>
          </p:cNvPr>
          <p:cNvSpPr>
            <a:spLocks noGrp="1"/>
          </p:cNvSpPr>
          <p:nvPr>
            <p:ph type="sldNum" sz="quarter" idx="15"/>
          </p:nvPr>
        </p:nvSpPr>
        <p:spPr/>
        <p:txBody>
          <a:bodyPr/>
          <a:lstStyle/>
          <a:p>
            <a:fld id="{77457EB8-F166-4471-BB53-1A3DF93412A8}" type="slidenum">
              <a:rPr lang="en-US" smtClean="0"/>
              <a:pPr/>
              <a:t>‹#›</a:t>
            </a:fld>
            <a:endParaRPr lang="en-US"/>
          </a:p>
        </p:txBody>
      </p:sp>
      <p:pic>
        <p:nvPicPr>
          <p:cNvPr id="9" name="Picture 8">
            <a:extLst>
              <a:ext uri="{FF2B5EF4-FFF2-40B4-BE49-F238E27FC236}">
                <a16:creationId xmlns:a16="http://schemas.microsoft.com/office/drawing/2014/main" id="{0BC63D0D-951F-E16C-EC3E-4E932B01AC5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265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Effect transition="in" filter="wipe(down)">
                                      <p:cBhvr>
                                        <p:cTn id="17" dur="11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presetID="22" presetClass="entr" presetSubtype="4"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down)">
                      <p:cBhvr>
                        <p:cTn dur="1100"/>
                        <p:tgtEl>
                          <p:spTgt spid="13"/>
                        </p:tgtEl>
                      </p:cBhvr>
                    </p:animEffect>
                  </p:childTnLst>
                </p:cTn>
              </p:par>
            </p:tnLst>
          </p:tmpl>
        </p:tmplLst>
      </p:bldP>
      <p:bldP spid="15" grpId="0"/>
      <p:bldP spid="2"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Knowledge Check">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0A212-31CE-8FBC-27EB-134971E5CF35}"/>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4670128" y="3077647"/>
            <a:ext cx="7556926" cy="3780352"/>
          </a:xfrm>
          <a:prstGeom prst="rect">
            <a:avLst/>
          </a:prstGeom>
        </p:spPr>
      </p:pic>
      <p:sp>
        <p:nvSpPr>
          <p:cNvPr id="3" name="Text Placeholder 10">
            <a:extLst>
              <a:ext uri="{FF2B5EF4-FFF2-40B4-BE49-F238E27FC236}">
                <a16:creationId xmlns:a16="http://schemas.microsoft.com/office/drawing/2014/main" id="{EA62FD6D-6214-CEC4-370F-03687C638F57}"/>
              </a:ext>
            </a:extLst>
          </p:cNvPr>
          <p:cNvSpPr>
            <a:spLocks noGrp="1"/>
          </p:cNvSpPr>
          <p:nvPr>
            <p:ph type="body" sz="quarter" idx="15" hasCustomPrompt="1"/>
          </p:nvPr>
        </p:nvSpPr>
        <p:spPr>
          <a:xfrm>
            <a:off x="4420044" y="2539055"/>
            <a:ext cx="7556926" cy="1779889"/>
          </a:xfrm>
          <a:prstGeom prst="rect">
            <a:avLst/>
          </a:prstGeom>
        </p:spPr>
        <p:txBody>
          <a:bodyPr lIns="91440" anchor="ctr">
            <a:noAutofit/>
          </a:bodyPr>
          <a:lstStyle>
            <a:lvl1pPr marL="0" indent="0" algn="l">
              <a:buFontTx/>
              <a:buNone/>
              <a:defRPr sz="54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a:defRPr sz="3600">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a:defRPr sz="3200">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5pPr>
          </a:lstStyle>
          <a:p>
            <a:pPr lvl="0"/>
            <a:r>
              <a:rPr lang="en-US"/>
              <a:t>Header</a:t>
            </a:r>
          </a:p>
        </p:txBody>
      </p:sp>
      <p:sp>
        <p:nvSpPr>
          <p:cNvPr id="6" name="Hexagon 5">
            <a:extLst>
              <a:ext uri="{FF2B5EF4-FFF2-40B4-BE49-F238E27FC236}">
                <a16:creationId xmlns:a16="http://schemas.microsoft.com/office/drawing/2014/main" id="{B101EB00-2CEC-41CE-2F69-FD85D4F7A531}"/>
              </a:ext>
              <a:ext uri="{C183D7F6-B498-43B3-948B-1728B52AA6E4}">
                <adec:decorative xmlns:adec="http://schemas.microsoft.com/office/drawing/2017/decorative" val="1"/>
              </a:ext>
            </a:extLst>
          </p:cNvPr>
          <p:cNvSpPr/>
          <p:nvPr userDrawn="1"/>
        </p:nvSpPr>
        <p:spPr>
          <a:xfrm>
            <a:off x="1364457" y="2152596"/>
            <a:ext cx="2792567" cy="2470261"/>
          </a:xfrm>
          <a:prstGeom prst="hexagon">
            <a:avLst/>
          </a:prstGeom>
          <a:solidFill>
            <a:schemeClr val="tx1"/>
          </a:solidFill>
          <a:ln w="76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0169B406-AB4C-51C3-A38C-218101AAE392}"/>
              </a:ext>
              <a:ext uri="{C183D7F6-B498-43B3-948B-1728B52AA6E4}">
                <adec:decorative xmlns:adec="http://schemas.microsoft.com/office/drawing/2017/decorative" val="1"/>
              </a:ext>
            </a:extLst>
          </p:cNvPr>
          <p:cNvSpPr/>
          <p:nvPr userDrawn="1"/>
        </p:nvSpPr>
        <p:spPr>
          <a:xfrm>
            <a:off x="1601263" y="4784057"/>
            <a:ext cx="349178" cy="308878"/>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Picture Placeholder 12">
            <a:extLst>
              <a:ext uri="{FF2B5EF4-FFF2-40B4-BE49-F238E27FC236}">
                <a16:creationId xmlns:a16="http://schemas.microsoft.com/office/drawing/2014/main" id="{97EF02AE-798D-2D0D-58AF-F78997A32A51}"/>
              </a:ext>
              <a:ext uri="{C183D7F6-B498-43B3-948B-1728B52AA6E4}">
                <adec:decorative xmlns:adec="http://schemas.microsoft.com/office/drawing/2017/decorative" val="1"/>
              </a:ext>
            </a:extLst>
          </p:cNvPr>
          <p:cNvSpPr>
            <a:spLocks noGrp="1"/>
          </p:cNvSpPr>
          <p:nvPr>
            <p:ph type="pic" sz="quarter" idx="17"/>
          </p:nvPr>
        </p:nvSpPr>
        <p:spPr>
          <a:xfrm>
            <a:off x="1853874" y="2588119"/>
            <a:ext cx="1813732" cy="1599214"/>
          </a:xfrm>
          <a:prstGeom prst="rect">
            <a:avLst/>
          </a:prstGeom>
        </p:spPr>
        <p:txBody>
          <a:bodyPr/>
          <a:lstStyle/>
          <a:p>
            <a:endParaRPr lang="en-US"/>
          </a:p>
        </p:txBody>
      </p:sp>
      <p:sp>
        <p:nvSpPr>
          <p:cNvPr id="11" name="Hexagon 10">
            <a:extLst>
              <a:ext uri="{FF2B5EF4-FFF2-40B4-BE49-F238E27FC236}">
                <a16:creationId xmlns:a16="http://schemas.microsoft.com/office/drawing/2014/main" id="{D9A2B58D-44F1-E6D5-2FE7-73DC946F0B0A}"/>
              </a:ext>
              <a:ext uri="{C183D7F6-B498-43B3-948B-1728B52AA6E4}">
                <adec:decorative xmlns:adec="http://schemas.microsoft.com/office/drawing/2017/decorative" val="1"/>
              </a:ext>
            </a:extLst>
          </p:cNvPr>
          <p:cNvSpPr/>
          <p:nvPr userDrawn="1"/>
        </p:nvSpPr>
        <p:spPr>
          <a:xfrm>
            <a:off x="3227862" y="1752600"/>
            <a:ext cx="698358" cy="617757"/>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2CC84AD8-DE93-8605-406A-9EB52C64E2B4}"/>
              </a:ext>
              <a:ext uri="{C183D7F6-B498-43B3-948B-1728B52AA6E4}">
                <adec:decorative xmlns:adec="http://schemas.microsoft.com/office/drawing/2017/decorative" val="1"/>
              </a:ext>
            </a:extLst>
          </p:cNvPr>
          <p:cNvSpPr/>
          <p:nvPr userDrawn="1"/>
        </p:nvSpPr>
        <p:spPr>
          <a:xfrm>
            <a:off x="1101437" y="4357262"/>
            <a:ext cx="526677" cy="465891"/>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Slide Number Placeholder 5">
            <a:extLst>
              <a:ext uri="{FF2B5EF4-FFF2-40B4-BE49-F238E27FC236}">
                <a16:creationId xmlns:a16="http://schemas.microsoft.com/office/drawing/2014/main" id="{43BC163B-6952-A4EB-791E-B4BAD720644B}"/>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17C786D2-CE0C-409E-95DC-60862EA33653}" type="slidenum">
              <a:rPr lang="en-US" smtClean="0"/>
              <a:pPr/>
              <a:t>‹#›</a:t>
            </a:fld>
            <a:endParaRPr lang="en-US"/>
          </a:p>
        </p:txBody>
      </p:sp>
      <p:pic>
        <p:nvPicPr>
          <p:cNvPr id="5" name="Picture 4">
            <a:extLst>
              <a:ext uri="{FF2B5EF4-FFF2-40B4-BE49-F238E27FC236}">
                <a16:creationId xmlns:a16="http://schemas.microsoft.com/office/drawing/2014/main" id="{29948667-8F06-A0FD-53B4-33196F35922F}"/>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custDataLst>
      <p:tags r:id="rId1"/>
    </p:custDataLst>
    <p:extLst>
      <p:ext uri="{BB962C8B-B14F-4D97-AF65-F5344CB8AC3E}">
        <p14:creationId xmlns:p14="http://schemas.microsoft.com/office/powerpoint/2010/main" val="1470815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Lst>
  </p:timing>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5116-EBB8-F569-9958-C12F15815244}"/>
              </a:ext>
            </a:extLst>
          </p:cNvPr>
          <p:cNvSpPr>
            <a:spLocks noGrp="1"/>
          </p:cNvSpPr>
          <p:nvPr>
            <p:ph type="title"/>
          </p:nvPr>
        </p:nvSpPr>
        <p:spPr>
          <a:xfrm>
            <a:off x="6457360" y="495300"/>
            <a:ext cx="5125040" cy="914400"/>
          </a:xfrm>
        </p:spPr>
        <p:txBody>
          <a:bodyPr/>
          <a:lstStyle/>
          <a:p>
            <a:r>
              <a:rPr lang="en-US"/>
              <a:t>Click to edit Master title style</a:t>
            </a:r>
          </a:p>
        </p:txBody>
      </p:sp>
      <p:sp>
        <p:nvSpPr>
          <p:cNvPr id="8" name="Content Placeholder 2">
            <a:extLst>
              <a:ext uri="{FF2B5EF4-FFF2-40B4-BE49-F238E27FC236}">
                <a16:creationId xmlns:a16="http://schemas.microsoft.com/office/drawing/2014/main" id="{D95231EB-96D7-F477-299A-D5E746CF40D1}"/>
              </a:ext>
            </a:extLst>
          </p:cNvPr>
          <p:cNvSpPr>
            <a:spLocks noGrp="1"/>
          </p:cNvSpPr>
          <p:nvPr>
            <p:ph idx="1"/>
          </p:nvPr>
        </p:nvSpPr>
        <p:spPr>
          <a:xfrm>
            <a:off x="6457360" y="1600200"/>
            <a:ext cx="5125039"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Picture Placeholder 17">
            <a:extLst>
              <a:ext uri="{FF2B5EF4-FFF2-40B4-BE49-F238E27FC236}">
                <a16:creationId xmlns:a16="http://schemas.microsoft.com/office/drawing/2014/main" id="{5E06449D-A6B1-BD64-6037-A091C8E9EC8C}"/>
              </a:ext>
              <a:ext uri="{C183D7F6-B498-43B3-948B-1728B52AA6E4}">
                <adec:decorative xmlns:adec="http://schemas.microsoft.com/office/drawing/2017/decorative" val="1"/>
              </a:ext>
            </a:extLst>
          </p:cNvPr>
          <p:cNvSpPr>
            <a:spLocks noGrp="1"/>
          </p:cNvSpPr>
          <p:nvPr>
            <p:ph type="pic" sz="quarter" idx="12"/>
          </p:nvPr>
        </p:nvSpPr>
        <p:spPr>
          <a:xfrm>
            <a:off x="0" y="0"/>
            <a:ext cx="6096000" cy="6858000"/>
          </a:xfrm>
          <a:custGeom>
            <a:avLst/>
            <a:gdLst>
              <a:gd name="connsiteX0" fmla="*/ 3744596 w 6096000"/>
              <a:gd name="connsiteY0" fmla="*/ 0 h 6858000"/>
              <a:gd name="connsiteX1" fmla="*/ 4180088 w 6096000"/>
              <a:gd name="connsiteY1" fmla="*/ 0 h 6858000"/>
              <a:gd name="connsiteX2" fmla="*/ 6096000 w 6096000"/>
              <a:gd name="connsiteY2" fmla="*/ 3429000 h 6858000"/>
              <a:gd name="connsiteX3" fmla="*/ 4180088 w 6096000"/>
              <a:gd name="connsiteY3" fmla="*/ 6858000 h 6858000"/>
              <a:gd name="connsiteX4" fmla="*/ 3744596 w 6096000"/>
              <a:gd name="connsiteY4" fmla="*/ 6858000 h 6858000"/>
              <a:gd name="connsiteX5" fmla="*/ 5671457 w 6096000"/>
              <a:gd name="connsiteY5" fmla="*/ 3429000 h 6858000"/>
              <a:gd name="connsiteX6" fmla="*/ 0 w 6096000"/>
              <a:gd name="connsiteY6" fmla="*/ 0 h 6858000"/>
              <a:gd name="connsiteX7" fmla="*/ 3511711 w 6096000"/>
              <a:gd name="connsiteY7" fmla="*/ 0 h 6858000"/>
              <a:gd name="connsiteX8" fmla="*/ 5438572 w 6096000"/>
              <a:gd name="connsiteY8" fmla="*/ 3429000 h 6858000"/>
              <a:gd name="connsiteX9" fmla="*/ 3511711 w 6096000"/>
              <a:gd name="connsiteY9" fmla="*/ 6858000 h 6858000"/>
              <a:gd name="connsiteX10" fmla="*/ 0 w 6096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6858000">
                <a:moveTo>
                  <a:pt x="3744596" y="0"/>
                </a:moveTo>
                <a:lnTo>
                  <a:pt x="4180088" y="0"/>
                </a:lnTo>
                <a:lnTo>
                  <a:pt x="6096000" y="3429000"/>
                </a:lnTo>
                <a:lnTo>
                  <a:pt x="4180088" y="6858000"/>
                </a:lnTo>
                <a:lnTo>
                  <a:pt x="3744596" y="6858000"/>
                </a:lnTo>
                <a:lnTo>
                  <a:pt x="5671457" y="3429000"/>
                </a:lnTo>
                <a:close/>
                <a:moveTo>
                  <a:pt x="0" y="0"/>
                </a:moveTo>
                <a:lnTo>
                  <a:pt x="3511711" y="0"/>
                </a:lnTo>
                <a:lnTo>
                  <a:pt x="5438572" y="3429000"/>
                </a:lnTo>
                <a:lnTo>
                  <a:pt x="3511711" y="6858000"/>
                </a:lnTo>
                <a:lnTo>
                  <a:pt x="0" y="6858000"/>
                </a:lnTo>
                <a:close/>
              </a:path>
            </a:pathLst>
          </a:custGeom>
          <a:ln>
            <a:noFill/>
          </a:ln>
        </p:spPr>
        <p:txBody>
          <a:bodyPr wrap="square">
            <a:noAutofit/>
          </a:bodyPr>
          <a:lstStyle/>
          <a:p>
            <a:endParaRPr lang="en-US"/>
          </a:p>
        </p:txBody>
      </p:sp>
      <p:sp>
        <p:nvSpPr>
          <p:cNvPr id="24" name="Text Placeholder 23">
            <a:extLst>
              <a:ext uri="{FF2B5EF4-FFF2-40B4-BE49-F238E27FC236}">
                <a16:creationId xmlns:a16="http://schemas.microsoft.com/office/drawing/2014/main" id="{D868EEB3-0D4B-DA24-E0BB-EFDF2E80FB1D}"/>
              </a:ext>
              <a:ext uri="{C183D7F6-B498-43B3-948B-1728B52AA6E4}">
                <adec:decorative xmlns:adec="http://schemas.microsoft.com/office/drawing/2017/decorative" val="1"/>
              </a:ext>
            </a:extLst>
          </p:cNvPr>
          <p:cNvSpPr>
            <a:spLocks noGrp="1"/>
          </p:cNvSpPr>
          <p:nvPr>
            <p:ph type="body" sz="quarter" idx="13"/>
          </p:nvPr>
        </p:nvSpPr>
        <p:spPr>
          <a:xfrm>
            <a:off x="3755571" y="5243805"/>
            <a:ext cx="1197429" cy="1048138"/>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defRPr lang="en-US" sz="100" dirty="0"/>
            </a:lvl1pPr>
          </a:lstStyle>
          <a:p>
            <a:pPr marL="0" lvl="0" algn="ctr"/>
            <a:endParaRPr lang="en-US"/>
          </a:p>
        </p:txBody>
      </p:sp>
      <p:sp>
        <p:nvSpPr>
          <p:cNvPr id="25" name="Text Placeholder 23">
            <a:extLst>
              <a:ext uri="{FF2B5EF4-FFF2-40B4-BE49-F238E27FC236}">
                <a16:creationId xmlns:a16="http://schemas.microsoft.com/office/drawing/2014/main" id="{19A907FF-1F1C-1163-7136-A682D918D067}"/>
              </a:ext>
              <a:ext uri="{C183D7F6-B498-43B3-948B-1728B52AA6E4}">
                <adec:decorative xmlns:adec="http://schemas.microsoft.com/office/drawing/2017/decorative" val="1"/>
              </a:ext>
            </a:extLst>
          </p:cNvPr>
          <p:cNvSpPr>
            <a:spLocks noGrp="1"/>
          </p:cNvSpPr>
          <p:nvPr>
            <p:ph type="body" sz="quarter" idx="14"/>
          </p:nvPr>
        </p:nvSpPr>
        <p:spPr>
          <a:xfrm>
            <a:off x="4953000" y="5047862"/>
            <a:ext cx="642258" cy="562184"/>
          </a:xfrm>
          <a:prstGeom prst="hexagon">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defRPr lang="en-US" sz="100" dirty="0"/>
            </a:lvl1pPr>
          </a:lstStyle>
          <a:p>
            <a:pPr marL="0" lvl="0" algn="ctr"/>
            <a:endParaRPr lang="en-US"/>
          </a:p>
        </p:txBody>
      </p:sp>
      <p:sp>
        <p:nvSpPr>
          <p:cNvPr id="3" name="Slide Number Placeholder 2">
            <a:extLst>
              <a:ext uri="{FF2B5EF4-FFF2-40B4-BE49-F238E27FC236}">
                <a16:creationId xmlns:a16="http://schemas.microsoft.com/office/drawing/2014/main" id="{65965B58-B84F-D476-B9F5-5DDFF4087D70}"/>
              </a:ext>
            </a:extLst>
          </p:cNvPr>
          <p:cNvSpPr>
            <a:spLocks noGrp="1"/>
          </p:cNvSpPr>
          <p:nvPr>
            <p:ph type="sldNum" sz="quarter" idx="10"/>
          </p:nvPr>
        </p:nvSpPr>
        <p:spPr/>
        <p:txBody>
          <a:bodyPr/>
          <a:lstStyle>
            <a:lvl1pPr>
              <a:defRPr>
                <a:solidFill>
                  <a:schemeClr val="tx1"/>
                </a:solidFill>
              </a:defRPr>
            </a:lvl1pPr>
          </a:lstStyle>
          <a:p>
            <a:fld id="{77457EB8-F166-4471-BB53-1A3DF93412A8}" type="slidenum">
              <a:rPr lang="en-US" smtClean="0"/>
              <a:pPr/>
              <a:t>‹#›</a:t>
            </a:fld>
            <a:endParaRPr lang="en-US"/>
          </a:p>
        </p:txBody>
      </p:sp>
      <p:pic>
        <p:nvPicPr>
          <p:cNvPr id="4" name="Picture 3">
            <a:extLst>
              <a:ext uri="{FF2B5EF4-FFF2-40B4-BE49-F238E27FC236}">
                <a16:creationId xmlns:a16="http://schemas.microsoft.com/office/drawing/2014/main" id="{A99E2C6A-357E-D74D-30F5-D9D1774422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52442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hank You">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2800" y="2774950"/>
            <a:ext cx="5486400" cy="1308100"/>
          </a:xfrm>
        </p:spPr>
        <p:txBody>
          <a:bodyPr anchor="b">
            <a:noAutofit/>
          </a:bodyPr>
          <a:lstStyle>
            <a:lvl1pPr marL="0" algn="ctr">
              <a:defRPr sz="7200">
                <a:solidFill>
                  <a:schemeClr val="bg1"/>
                </a:solidFill>
                <a:latin typeface="Roboto Light" panose="02000000000000000000" pitchFamily="2" charset="0"/>
                <a:ea typeface="Roboto Light" panose="02000000000000000000" pitchFamily="2" charset="0"/>
                <a:cs typeface="Roboto Light" panose="02000000000000000000" pitchFamily="2" charset="0"/>
              </a:defRPr>
            </a:lvl1pPr>
          </a:lstStyle>
          <a:p>
            <a:r>
              <a:rPr lang="en-US"/>
              <a:t>Thank You</a:t>
            </a:r>
          </a:p>
        </p:txBody>
      </p:sp>
      <p:grpSp>
        <p:nvGrpSpPr>
          <p:cNvPr id="3" name="Group 2">
            <a:extLst>
              <a:ext uri="{FF2B5EF4-FFF2-40B4-BE49-F238E27FC236}">
                <a16:creationId xmlns:a16="http://schemas.microsoft.com/office/drawing/2014/main" id="{019A9E12-FA9D-BE24-0030-9611658EE329}"/>
              </a:ext>
              <a:ext uri="{C183D7F6-B498-43B3-948B-1728B52AA6E4}">
                <adec:decorative xmlns:adec="http://schemas.microsoft.com/office/drawing/2017/decorative" val="1"/>
              </a:ext>
            </a:extLst>
          </p:cNvPr>
          <p:cNvGrpSpPr/>
          <p:nvPr userDrawn="1"/>
        </p:nvGrpSpPr>
        <p:grpSpPr>
          <a:xfrm>
            <a:off x="635000" y="4582649"/>
            <a:ext cx="144513" cy="1589551"/>
            <a:chOff x="804434" y="1628020"/>
            <a:chExt cx="144513" cy="1589551"/>
          </a:xfrm>
        </p:grpSpPr>
        <p:sp>
          <p:nvSpPr>
            <p:cNvPr id="4" name="Hexagon 3">
              <a:extLst>
                <a:ext uri="{FF2B5EF4-FFF2-40B4-BE49-F238E27FC236}">
                  <a16:creationId xmlns:a16="http://schemas.microsoft.com/office/drawing/2014/main" id="{F8B6206B-796E-94C6-D8A3-1B758AA4FB1D}"/>
                </a:ext>
              </a:extLst>
            </p:cNvPr>
            <p:cNvSpPr/>
            <p:nvPr/>
          </p:nvSpPr>
          <p:spPr>
            <a:xfrm>
              <a:off x="804434" y="3092991"/>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Hexagon 4">
              <a:extLst>
                <a:ext uri="{FF2B5EF4-FFF2-40B4-BE49-F238E27FC236}">
                  <a16:creationId xmlns:a16="http://schemas.microsoft.com/office/drawing/2014/main" id="{D223595E-D931-0191-565B-349BC1894302}"/>
                </a:ext>
              </a:extLst>
            </p:cNvPr>
            <p:cNvSpPr/>
            <p:nvPr/>
          </p:nvSpPr>
          <p:spPr>
            <a:xfrm>
              <a:off x="804434" y="2604668"/>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 name="Hexagon 5">
              <a:extLst>
                <a:ext uri="{FF2B5EF4-FFF2-40B4-BE49-F238E27FC236}">
                  <a16:creationId xmlns:a16="http://schemas.microsoft.com/office/drawing/2014/main" id="{2E4979A5-3A71-4AF5-E83E-296F6F48AC8A}"/>
                </a:ext>
              </a:extLst>
            </p:cNvPr>
            <p:cNvSpPr/>
            <p:nvPr/>
          </p:nvSpPr>
          <p:spPr>
            <a:xfrm>
              <a:off x="804434" y="2116344"/>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Hexagon 6">
              <a:extLst>
                <a:ext uri="{FF2B5EF4-FFF2-40B4-BE49-F238E27FC236}">
                  <a16:creationId xmlns:a16="http://schemas.microsoft.com/office/drawing/2014/main" id="{7EB22530-A6D3-49C1-0B88-9BC6D3E83B1A}"/>
                </a:ext>
              </a:extLst>
            </p:cNvPr>
            <p:cNvSpPr/>
            <p:nvPr/>
          </p:nvSpPr>
          <p:spPr>
            <a:xfrm>
              <a:off x="804434" y="1628020"/>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8" name="Group 7">
            <a:extLst>
              <a:ext uri="{FF2B5EF4-FFF2-40B4-BE49-F238E27FC236}">
                <a16:creationId xmlns:a16="http://schemas.microsoft.com/office/drawing/2014/main" id="{2A68DB4D-BE8A-70AD-66CD-7EE1926C0AD6}"/>
              </a:ext>
              <a:ext uri="{C183D7F6-B498-43B3-948B-1728B52AA6E4}">
                <adec:decorative xmlns:adec="http://schemas.microsoft.com/office/drawing/2017/decorative" val="1"/>
              </a:ext>
            </a:extLst>
          </p:cNvPr>
          <p:cNvGrpSpPr/>
          <p:nvPr userDrawn="1"/>
        </p:nvGrpSpPr>
        <p:grpSpPr>
          <a:xfrm>
            <a:off x="11437887" y="685800"/>
            <a:ext cx="144513" cy="1589551"/>
            <a:chOff x="804434" y="1628020"/>
            <a:chExt cx="144513" cy="1589551"/>
          </a:xfrm>
        </p:grpSpPr>
        <p:sp>
          <p:nvSpPr>
            <p:cNvPr id="9" name="Hexagon 8">
              <a:extLst>
                <a:ext uri="{FF2B5EF4-FFF2-40B4-BE49-F238E27FC236}">
                  <a16:creationId xmlns:a16="http://schemas.microsoft.com/office/drawing/2014/main" id="{3FAB9BF1-C1DA-C309-86AB-B384C3E61BCD}"/>
                </a:ext>
              </a:extLst>
            </p:cNvPr>
            <p:cNvSpPr/>
            <p:nvPr/>
          </p:nvSpPr>
          <p:spPr>
            <a:xfrm>
              <a:off x="804434" y="3092991"/>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Hexagon 9">
              <a:extLst>
                <a:ext uri="{FF2B5EF4-FFF2-40B4-BE49-F238E27FC236}">
                  <a16:creationId xmlns:a16="http://schemas.microsoft.com/office/drawing/2014/main" id="{CA8511A0-9A8D-1AEE-BD39-69BD649FD3B7}"/>
                </a:ext>
              </a:extLst>
            </p:cNvPr>
            <p:cNvSpPr/>
            <p:nvPr/>
          </p:nvSpPr>
          <p:spPr>
            <a:xfrm>
              <a:off x="804434" y="2604668"/>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Hexagon 10">
              <a:extLst>
                <a:ext uri="{FF2B5EF4-FFF2-40B4-BE49-F238E27FC236}">
                  <a16:creationId xmlns:a16="http://schemas.microsoft.com/office/drawing/2014/main" id="{995EB8D2-3259-0F62-9882-5D5B9B7AA554}"/>
                </a:ext>
              </a:extLst>
            </p:cNvPr>
            <p:cNvSpPr/>
            <p:nvPr/>
          </p:nvSpPr>
          <p:spPr>
            <a:xfrm>
              <a:off x="804434" y="2116344"/>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A978DD71-58E2-1FE2-BAC3-45C281BDF8F1}"/>
                </a:ext>
              </a:extLst>
            </p:cNvPr>
            <p:cNvSpPr/>
            <p:nvPr/>
          </p:nvSpPr>
          <p:spPr>
            <a:xfrm>
              <a:off x="804434" y="1628020"/>
              <a:ext cx="144513" cy="124580"/>
            </a:xfrm>
            <a:prstGeom prst="hexagon">
              <a:avLst/>
            </a:prstGeom>
            <a:no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grpSp>
    </p:spTree>
    <p:extLst>
      <p:ext uri="{BB962C8B-B14F-4D97-AF65-F5344CB8AC3E}">
        <p14:creationId xmlns:p14="http://schemas.microsoft.com/office/powerpoint/2010/main" val="229914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31215504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Section Header - Ocean">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394D2E1-76B2-7A29-19BE-1CFE2BBAECF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18560" y="2617572"/>
            <a:ext cx="8473440" cy="4238838"/>
          </a:xfrm>
          <a:prstGeom prst="rect">
            <a:avLst/>
          </a:prstGeom>
        </p:spPr>
      </p:pic>
      <p:pic>
        <p:nvPicPr>
          <p:cNvPr id="15" name="Picture 14">
            <a:extLst>
              <a:ext uri="{FF2B5EF4-FFF2-40B4-BE49-F238E27FC236}">
                <a16:creationId xmlns:a16="http://schemas.microsoft.com/office/drawing/2014/main" id="{717E8F9E-FDC1-30F9-E7B5-E4DF77BA237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flipV="1">
            <a:off x="0" y="0"/>
            <a:ext cx="8473440" cy="4238838"/>
          </a:xfrm>
          <a:prstGeom prst="rect">
            <a:avLst/>
          </a:prstGeom>
        </p:spPr>
      </p:pic>
      <p:cxnSp>
        <p:nvCxnSpPr>
          <p:cNvPr id="7" name="Straight Connector 6">
            <a:extLst>
              <a:ext uri="{FF2B5EF4-FFF2-40B4-BE49-F238E27FC236}">
                <a16:creationId xmlns:a16="http://schemas.microsoft.com/office/drawing/2014/main" id="{3B60E0EA-3508-EC66-D8FB-3BF8940D1FD1}"/>
              </a:ext>
              <a:ext uri="{C183D7F6-B498-43B3-948B-1728B52AA6E4}">
                <adec:decorative xmlns:adec="http://schemas.microsoft.com/office/drawing/2017/decorative" val="1"/>
              </a:ext>
            </a:extLst>
          </p:cNvPr>
          <p:cNvCxnSpPr>
            <a:cxnSpLocks/>
          </p:cNvCxnSpPr>
          <p:nvPr userDrawn="1"/>
        </p:nvCxnSpPr>
        <p:spPr>
          <a:xfrm>
            <a:off x="4438650" y="3977640"/>
            <a:ext cx="3238500" cy="0"/>
          </a:xfrm>
          <a:prstGeom prst="line">
            <a:avLst/>
          </a:prstGeom>
          <a:ln w="12700">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7B5D23-4CE1-1747-D153-AD7F2EB3276B}"/>
              </a:ext>
            </a:extLst>
          </p:cNvPr>
          <p:cNvSpPr>
            <a:spLocks noGrp="1"/>
          </p:cNvSpPr>
          <p:nvPr>
            <p:ph type="title" hasCustomPrompt="1"/>
          </p:nvPr>
        </p:nvSpPr>
        <p:spPr>
          <a:xfrm>
            <a:off x="2842260" y="2287040"/>
            <a:ext cx="6583680" cy="2197100"/>
          </a:xfrm>
          <a:prstGeom prst="rect">
            <a:avLst/>
          </a:prstGeom>
        </p:spPr>
        <p:txBody>
          <a:bodyPr anchor="ctr"/>
          <a:lstStyle>
            <a:lvl1pPr algn="ctr">
              <a:defRPr sz="7200">
                <a:solidFill>
                  <a:schemeClr val="bg1"/>
                </a:solidFill>
                <a:latin typeface="Roboto Slab Medium" pitchFamily="2" charset="0"/>
                <a:ea typeface="Roboto Slab Medium" pitchFamily="2" charset="0"/>
                <a:cs typeface="Roboto Condensed" panose="02000000000000000000" pitchFamily="2" charset="0"/>
              </a:defRPr>
            </a:lvl1pPr>
          </a:lstStyle>
          <a:p>
            <a:r>
              <a:rPr lang="en-US"/>
              <a:t>Welcome</a:t>
            </a:r>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spTree>
    <p:extLst>
      <p:ext uri="{BB962C8B-B14F-4D97-AF65-F5344CB8AC3E}">
        <p14:creationId xmlns:p14="http://schemas.microsoft.com/office/powerpoint/2010/main" val="68355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Section Header - Ocea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B5D23-4CE1-1747-D153-AD7F2EB3276B}"/>
              </a:ext>
            </a:extLst>
          </p:cNvPr>
          <p:cNvSpPr>
            <a:spLocks noGrp="1"/>
          </p:cNvSpPr>
          <p:nvPr>
            <p:ph type="title"/>
          </p:nvPr>
        </p:nvSpPr>
        <p:spPr>
          <a:xfrm>
            <a:off x="609600" y="2537920"/>
            <a:ext cx="7132320" cy="2197100"/>
          </a:xfrm>
          <a:prstGeom prst="rect">
            <a:avLst/>
          </a:prstGeom>
        </p:spPr>
        <p:txBody>
          <a:bodyPr anchor="t"/>
          <a:lstStyle>
            <a:lvl1pPr>
              <a:defRPr sz="6000">
                <a:solidFill>
                  <a:schemeClr val="bg2"/>
                </a:solidFill>
                <a:latin typeface="+mj-lt"/>
                <a:ea typeface="Roboto Slab Medium" pitchFamily="2" charset="0"/>
                <a:cs typeface="Roboto Condensed" panose="02000000000000000000"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cxnSp>
        <p:nvCxnSpPr>
          <p:cNvPr id="7" name="Straight Connector 6">
            <a:extLst>
              <a:ext uri="{FF2B5EF4-FFF2-40B4-BE49-F238E27FC236}">
                <a16:creationId xmlns:a16="http://schemas.microsoft.com/office/drawing/2014/main" id="{3B60E0EA-3508-EC66-D8FB-3BF8940D1FD1}"/>
              </a:ext>
              <a:ext uri="{C183D7F6-B498-43B3-948B-1728B52AA6E4}">
                <adec:decorative xmlns:adec="http://schemas.microsoft.com/office/drawing/2017/decorative" val="1"/>
              </a:ext>
            </a:extLst>
          </p:cNvPr>
          <p:cNvCxnSpPr>
            <a:cxnSpLocks/>
          </p:cNvCxnSpPr>
          <p:nvPr userDrawn="1"/>
        </p:nvCxnSpPr>
        <p:spPr>
          <a:xfrm>
            <a:off x="0" y="2110280"/>
            <a:ext cx="3238500" cy="0"/>
          </a:xfrm>
          <a:prstGeom prst="line">
            <a:avLst/>
          </a:prstGeom>
          <a:ln w="12700">
            <a:gradFill flip="none" rotWithShape="1">
              <a:gsLst>
                <a:gs pos="0">
                  <a:schemeClr val="accent2"/>
                </a:gs>
                <a:gs pos="100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173C534-F6A0-B3E2-624B-A4F11A312BA9}"/>
              </a:ext>
              <a:ext uri="{C183D7F6-B498-43B3-948B-1728B52AA6E4}">
                <adec:decorative xmlns:adec="http://schemas.microsoft.com/office/drawing/2017/decorative" val="1"/>
              </a:ext>
            </a:extLst>
          </p:cNvPr>
          <p:cNvGrpSpPr/>
          <p:nvPr userDrawn="1"/>
        </p:nvGrpSpPr>
        <p:grpSpPr>
          <a:xfrm>
            <a:off x="9017000" y="1701800"/>
            <a:ext cx="3340100" cy="3281855"/>
            <a:chOff x="9017000" y="1701800"/>
            <a:chExt cx="3340100" cy="3281855"/>
          </a:xfrm>
          <a:noFill/>
        </p:grpSpPr>
        <p:sp>
          <p:nvSpPr>
            <p:cNvPr id="8" name="Hexagon 7">
              <a:extLst>
                <a:ext uri="{FF2B5EF4-FFF2-40B4-BE49-F238E27FC236}">
                  <a16:creationId xmlns:a16="http://schemas.microsoft.com/office/drawing/2014/main" id="{2297C219-7523-F252-96EC-122543D70983}"/>
                </a:ext>
              </a:extLst>
            </p:cNvPr>
            <p:cNvSpPr/>
            <p:nvPr userDrawn="1"/>
          </p:nvSpPr>
          <p:spPr>
            <a:xfrm>
              <a:off x="9017000" y="253792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Hexagon 8">
              <a:extLst>
                <a:ext uri="{FF2B5EF4-FFF2-40B4-BE49-F238E27FC236}">
                  <a16:creationId xmlns:a16="http://schemas.microsoft.com/office/drawing/2014/main" id="{2293557E-BFAE-3C27-3870-2E8432C6ED0D}"/>
                </a:ext>
              </a:extLst>
            </p:cNvPr>
            <p:cNvSpPr/>
            <p:nvPr userDrawn="1"/>
          </p:nvSpPr>
          <p:spPr>
            <a:xfrm>
              <a:off x="10553700" y="170180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Hexagon 9">
              <a:extLst>
                <a:ext uri="{FF2B5EF4-FFF2-40B4-BE49-F238E27FC236}">
                  <a16:creationId xmlns:a16="http://schemas.microsoft.com/office/drawing/2014/main" id="{DEC48FFA-26AD-7DBF-BEAC-5D87AB3FD0A9}"/>
                </a:ext>
              </a:extLst>
            </p:cNvPr>
            <p:cNvSpPr/>
            <p:nvPr userDrawn="1"/>
          </p:nvSpPr>
          <p:spPr>
            <a:xfrm>
              <a:off x="10553700" y="3429000"/>
              <a:ext cx="1803400" cy="1554655"/>
            </a:xfrm>
            <a:prstGeom prst="hexagon">
              <a:avLst/>
            </a:prstGeom>
            <a:grpFill/>
            <a:ln w="38100">
              <a:gradFill flip="none" rotWithShape="1">
                <a:gsLst>
                  <a:gs pos="0">
                    <a:schemeClr val="accent3"/>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4" name="Picture 3">
            <a:extLst>
              <a:ext uri="{FF2B5EF4-FFF2-40B4-BE49-F238E27FC236}">
                <a16:creationId xmlns:a16="http://schemas.microsoft.com/office/drawing/2014/main" id="{E5211C5C-F195-2C30-A298-0A48AE6EF0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69376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10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Header - Ocean">
    <p:bg>
      <p:bgPr>
        <a:solidFill>
          <a:schemeClr val="tx1"/>
        </a:solidFill>
        <a:effectLst/>
      </p:bgPr>
    </p:bg>
    <p:spTree>
      <p:nvGrpSpPr>
        <p:cNvPr id="1" name=""/>
        <p:cNvGrpSpPr/>
        <p:nvPr/>
      </p:nvGrpSpPr>
      <p:grpSpPr>
        <a:xfrm>
          <a:off x="0" y="0"/>
          <a:ext cx="0" cy="0"/>
          <a:chOff x="0" y="0"/>
          <a:chExt cx="0" cy="0"/>
        </a:xfrm>
      </p:grpSpPr>
      <p:sp>
        <p:nvSpPr>
          <p:cNvPr id="4" name="Date Placeholder 3" hidden="1">
            <a:extLst>
              <a:ext uri="{FF2B5EF4-FFF2-40B4-BE49-F238E27FC236}">
                <a16:creationId xmlns:a16="http://schemas.microsoft.com/office/drawing/2014/main" id="{24095F68-710A-2D43-1401-CA724EC735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hidden="1">
            <a:extLst>
              <a:ext uri="{FF2B5EF4-FFF2-40B4-BE49-F238E27FC236}">
                <a16:creationId xmlns:a16="http://schemas.microsoft.com/office/drawing/2014/main" id="{A478EFEE-2C67-9416-F0B3-C5192A13CAA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hidden="1">
            <a:extLst>
              <a:ext uri="{FF2B5EF4-FFF2-40B4-BE49-F238E27FC236}">
                <a16:creationId xmlns:a16="http://schemas.microsoft.com/office/drawing/2014/main" id="{B178C745-D45F-D4CC-6617-81C397EB1E12}"/>
              </a:ext>
            </a:extLst>
          </p:cNvPr>
          <p:cNvSpPr>
            <a:spLocks noGrp="1"/>
          </p:cNvSpPr>
          <p:nvPr>
            <p:ph type="sldNum" sz="quarter" idx="12"/>
          </p:nvPr>
        </p:nvSpPr>
        <p:spPr>
          <a:xfrm>
            <a:off x="8610600" y="6356350"/>
            <a:ext cx="2743200" cy="365125"/>
          </a:xfrm>
          <a:prstGeom prst="rect">
            <a:avLst/>
          </a:prstGeom>
        </p:spPr>
        <p:txBody>
          <a:bodyPr/>
          <a:lstStyle/>
          <a:p>
            <a:fld id="{17C786D2-CE0C-409E-95DC-60862EA33653}" type="slidenum">
              <a:rPr lang="en-US" smtClean="0"/>
              <a:t>‹#›</a:t>
            </a:fld>
            <a:endParaRPr lang="en-US"/>
          </a:p>
        </p:txBody>
      </p:sp>
      <p:sp>
        <p:nvSpPr>
          <p:cNvPr id="15" name="Title 1">
            <a:extLst>
              <a:ext uri="{FF2B5EF4-FFF2-40B4-BE49-F238E27FC236}">
                <a16:creationId xmlns:a16="http://schemas.microsoft.com/office/drawing/2014/main" id="{892C0364-07AF-8A1C-EDC5-B5B090567425}"/>
              </a:ext>
            </a:extLst>
          </p:cNvPr>
          <p:cNvSpPr>
            <a:spLocks noGrp="1"/>
          </p:cNvSpPr>
          <p:nvPr>
            <p:ph type="title"/>
          </p:nvPr>
        </p:nvSpPr>
        <p:spPr>
          <a:xfrm>
            <a:off x="609600" y="2537920"/>
            <a:ext cx="7132320" cy="2197100"/>
          </a:xfrm>
          <a:prstGeom prst="rect">
            <a:avLst/>
          </a:prstGeom>
        </p:spPr>
        <p:txBody>
          <a:bodyPr anchor="t"/>
          <a:lstStyle>
            <a:lvl1pPr>
              <a:defRPr sz="6000">
                <a:solidFill>
                  <a:schemeClr val="bg2"/>
                </a:solidFill>
                <a:latin typeface="+mj-lt"/>
                <a:ea typeface="Roboto Slab Medium" pitchFamily="2" charset="0"/>
                <a:cs typeface="Roboto Condensed" panose="02000000000000000000" pitchFamily="2" charset="0"/>
              </a:defRPr>
            </a:lvl1pPr>
          </a:lstStyle>
          <a:p>
            <a:r>
              <a:rPr lang="en-US"/>
              <a:t>Click to edit Master title style</a:t>
            </a:r>
          </a:p>
        </p:txBody>
      </p:sp>
      <p:cxnSp>
        <p:nvCxnSpPr>
          <p:cNvPr id="16" name="Straight Connector 15">
            <a:extLst>
              <a:ext uri="{FF2B5EF4-FFF2-40B4-BE49-F238E27FC236}">
                <a16:creationId xmlns:a16="http://schemas.microsoft.com/office/drawing/2014/main" id="{7E30EF63-8661-FCE7-A0EA-2176D5490815}"/>
              </a:ext>
            </a:extLst>
          </p:cNvPr>
          <p:cNvCxnSpPr>
            <a:cxnSpLocks/>
          </p:cNvCxnSpPr>
          <p:nvPr userDrawn="1"/>
        </p:nvCxnSpPr>
        <p:spPr>
          <a:xfrm>
            <a:off x="0" y="2110280"/>
            <a:ext cx="3238500" cy="0"/>
          </a:xfrm>
          <a:prstGeom prst="line">
            <a:avLst/>
          </a:prstGeom>
          <a:ln w="12700">
            <a:gradFill flip="none" rotWithShape="1">
              <a:gsLst>
                <a:gs pos="0">
                  <a:schemeClr val="accent2"/>
                </a:gs>
                <a:gs pos="100000">
                  <a:schemeClr val="accent3"/>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3F8E17A-A8FA-6883-8424-88755742033B}"/>
              </a:ext>
            </a:extLst>
          </p:cNvPr>
          <p:cNvGrpSpPr/>
          <p:nvPr userDrawn="1"/>
        </p:nvGrpSpPr>
        <p:grpSpPr>
          <a:xfrm>
            <a:off x="9017000" y="1701800"/>
            <a:ext cx="3340100" cy="3281855"/>
            <a:chOff x="9017000" y="1701800"/>
            <a:chExt cx="3340100" cy="3281855"/>
          </a:xfrm>
          <a:noFill/>
        </p:grpSpPr>
        <p:sp>
          <p:nvSpPr>
            <p:cNvPr id="18" name="Hexagon 17">
              <a:extLst>
                <a:ext uri="{FF2B5EF4-FFF2-40B4-BE49-F238E27FC236}">
                  <a16:creationId xmlns:a16="http://schemas.microsoft.com/office/drawing/2014/main" id="{8B35EFC2-F807-C7FA-3676-7BBD41EE91E7}"/>
                </a:ext>
              </a:extLst>
            </p:cNvPr>
            <p:cNvSpPr/>
            <p:nvPr userDrawn="1"/>
          </p:nvSpPr>
          <p:spPr>
            <a:xfrm>
              <a:off x="9017000" y="253792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Hexagon 18">
              <a:extLst>
                <a:ext uri="{FF2B5EF4-FFF2-40B4-BE49-F238E27FC236}">
                  <a16:creationId xmlns:a16="http://schemas.microsoft.com/office/drawing/2014/main" id="{7751664C-F18C-A034-A932-56A4B2978ACE}"/>
                </a:ext>
              </a:extLst>
            </p:cNvPr>
            <p:cNvSpPr/>
            <p:nvPr userDrawn="1"/>
          </p:nvSpPr>
          <p:spPr>
            <a:xfrm>
              <a:off x="10553700" y="170180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Hexagon 19">
              <a:extLst>
                <a:ext uri="{FF2B5EF4-FFF2-40B4-BE49-F238E27FC236}">
                  <a16:creationId xmlns:a16="http://schemas.microsoft.com/office/drawing/2014/main" id="{491AA093-5DA4-46A5-900A-1D09882673BD}"/>
                </a:ext>
              </a:extLst>
            </p:cNvPr>
            <p:cNvSpPr/>
            <p:nvPr userDrawn="1"/>
          </p:nvSpPr>
          <p:spPr>
            <a:xfrm>
              <a:off x="10553700" y="3429000"/>
              <a:ext cx="1803400" cy="1554655"/>
            </a:xfrm>
            <a:prstGeom prst="hexagon">
              <a:avLst/>
            </a:prstGeom>
            <a:grpFill/>
            <a:ln w="38100">
              <a:gradFill flip="none" rotWithShape="1">
                <a:gsLst>
                  <a:gs pos="0">
                    <a:schemeClr val="accent3">
                      <a:lumMod val="97000"/>
                    </a:schemeClr>
                  </a:gs>
                  <a:gs pos="100000">
                    <a:schemeClr val="accent2"/>
                  </a:gs>
                </a:gsLst>
                <a:lin ang="27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 name="Picture 1">
            <a:extLst>
              <a:ext uri="{FF2B5EF4-FFF2-40B4-BE49-F238E27FC236}">
                <a16:creationId xmlns:a16="http://schemas.microsoft.com/office/drawing/2014/main" id="{574BDA4D-89BB-6DCB-BB24-1E2BDC1D2DD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78267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amond(in)">
                                      <p:cBhvr>
                                        <p:cTn id="7" dur="10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Facilitato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10A212-31CE-8FBC-27EB-134971E5CF35}"/>
              </a:ext>
              <a:ext uri="{C183D7F6-B498-43B3-948B-1728B52AA6E4}">
                <adec:decorative xmlns:adec="http://schemas.microsoft.com/office/drawing/2017/decorative" val="1"/>
              </a:ext>
            </a:extLst>
          </p:cNvPr>
          <p:cNvPicPr>
            <a:picLocks/>
          </p:cNvPicPr>
          <p:nvPr userDrawn="1"/>
        </p:nvPicPr>
        <p:blipFill>
          <a:blip r:embed="rId3">
            <a:extLst>
              <a:ext uri="{28A0092B-C50C-407E-A947-70E740481C1C}">
                <a14:useLocalDpi xmlns:a14="http://schemas.microsoft.com/office/drawing/2010/main" val="0"/>
              </a:ext>
            </a:extLst>
          </a:blip>
          <a:srcRect/>
          <a:stretch/>
        </p:blipFill>
        <p:spPr>
          <a:xfrm>
            <a:off x="4670128" y="3077647"/>
            <a:ext cx="7556926" cy="3780352"/>
          </a:xfrm>
          <a:prstGeom prst="rect">
            <a:avLst/>
          </a:prstGeom>
        </p:spPr>
      </p:pic>
      <p:sp>
        <p:nvSpPr>
          <p:cNvPr id="3" name="Text Placeholder 10">
            <a:extLst>
              <a:ext uri="{FF2B5EF4-FFF2-40B4-BE49-F238E27FC236}">
                <a16:creationId xmlns:a16="http://schemas.microsoft.com/office/drawing/2014/main" id="{EA62FD6D-6214-CEC4-370F-03687C638F57}"/>
              </a:ext>
            </a:extLst>
          </p:cNvPr>
          <p:cNvSpPr>
            <a:spLocks noGrp="1"/>
          </p:cNvSpPr>
          <p:nvPr>
            <p:ph type="body" sz="quarter" idx="15" hasCustomPrompt="1"/>
          </p:nvPr>
        </p:nvSpPr>
        <p:spPr>
          <a:xfrm>
            <a:off x="6096000" y="685800"/>
            <a:ext cx="5486400" cy="1779889"/>
          </a:xfrm>
          <a:prstGeom prst="rect">
            <a:avLst/>
          </a:prstGeom>
        </p:spPr>
        <p:txBody>
          <a:bodyPr lIns="91440" anchor="b">
            <a:noAutofit/>
          </a:bodyPr>
          <a:lstStyle>
            <a:lvl1pPr marL="0" indent="0">
              <a:buFontTx/>
              <a:buNone/>
              <a:defRPr sz="5400">
                <a:solidFill>
                  <a:schemeClr val="tx1"/>
                </a:solidFill>
                <a:latin typeface="Roboto Light" panose="02000000000000000000" pitchFamily="2" charset="0"/>
                <a:ea typeface="Roboto Light" panose="02000000000000000000" pitchFamily="2" charset="0"/>
                <a:cs typeface="Roboto Light" panose="02000000000000000000" pitchFamily="2" charset="0"/>
              </a:defRPr>
            </a:lvl1pPr>
            <a:lvl2pPr>
              <a:defRPr sz="3600">
                <a:latin typeface="Roboto Condensed Light" panose="02000000000000000000" pitchFamily="2" charset="0"/>
                <a:ea typeface="Roboto Condensed Light" panose="02000000000000000000" pitchFamily="2" charset="0"/>
                <a:cs typeface="Roboto Condensed Light" panose="02000000000000000000" pitchFamily="2" charset="0"/>
              </a:defRPr>
            </a:lvl2pPr>
            <a:lvl3pPr>
              <a:defRPr sz="3200">
                <a:latin typeface="Roboto Condensed Light" panose="02000000000000000000" pitchFamily="2" charset="0"/>
                <a:ea typeface="Roboto Condensed Light" panose="02000000000000000000" pitchFamily="2" charset="0"/>
                <a:cs typeface="Roboto Condensed Light" panose="02000000000000000000" pitchFamily="2" charset="0"/>
              </a:defRPr>
            </a:lvl3pPr>
            <a:lvl4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4pPr>
            <a:lvl5pPr>
              <a:defRPr sz="2800">
                <a:latin typeface="Roboto Condensed Light" panose="02000000000000000000" pitchFamily="2" charset="0"/>
                <a:ea typeface="Roboto Condensed Light" panose="02000000000000000000" pitchFamily="2" charset="0"/>
                <a:cs typeface="Roboto Condensed Light" panose="02000000000000000000" pitchFamily="2" charset="0"/>
              </a:defRPr>
            </a:lvl5pPr>
          </a:lstStyle>
          <a:p>
            <a:pPr lvl="0"/>
            <a:r>
              <a:rPr lang="en-US"/>
              <a:t>Header</a:t>
            </a:r>
          </a:p>
        </p:txBody>
      </p:sp>
      <p:sp>
        <p:nvSpPr>
          <p:cNvPr id="6" name="Hexagon 5">
            <a:extLst>
              <a:ext uri="{FF2B5EF4-FFF2-40B4-BE49-F238E27FC236}">
                <a16:creationId xmlns:a16="http://schemas.microsoft.com/office/drawing/2014/main" id="{B101EB00-2CEC-41CE-2F69-FD85D4F7A531}"/>
              </a:ext>
              <a:ext uri="{C183D7F6-B498-43B3-948B-1728B52AA6E4}">
                <adec:decorative xmlns:adec="http://schemas.microsoft.com/office/drawing/2017/decorative" val="1"/>
              </a:ext>
            </a:extLst>
          </p:cNvPr>
          <p:cNvSpPr/>
          <p:nvPr userDrawn="1"/>
        </p:nvSpPr>
        <p:spPr>
          <a:xfrm>
            <a:off x="-1677333" y="-592696"/>
            <a:ext cx="4434525" cy="3922712"/>
          </a:xfrm>
          <a:prstGeom prst="hexagon">
            <a:avLst/>
          </a:prstGeom>
          <a:solidFill>
            <a:srgbClr val="E9E8E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B0BA1EB8-751E-D4BF-0A69-96ED6730E547}"/>
              </a:ext>
              <a:ext uri="{C183D7F6-B498-43B3-948B-1728B52AA6E4}">
                <adec:decorative xmlns:adec="http://schemas.microsoft.com/office/drawing/2017/decorative" val="1"/>
              </a:ext>
            </a:extLst>
          </p:cNvPr>
          <p:cNvSpPr/>
          <p:nvPr userDrawn="1"/>
        </p:nvSpPr>
        <p:spPr>
          <a:xfrm>
            <a:off x="811334" y="1156056"/>
            <a:ext cx="4434525" cy="3922712"/>
          </a:xfrm>
          <a:prstGeom prst="hexagon">
            <a:avLst/>
          </a:prstGeom>
          <a:noFill/>
          <a:ln>
            <a:solidFill>
              <a:srgbClr val="E9E8E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43803B26-156F-1CC6-1057-EFE03088375C}"/>
              </a:ext>
            </a:extLst>
          </p:cNvPr>
          <p:cNvSpPr>
            <a:spLocks noGrp="1"/>
          </p:cNvSpPr>
          <p:nvPr>
            <p:ph type="body" sz="quarter" idx="13"/>
          </p:nvPr>
        </p:nvSpPr>
        <p:spPr>
          <a:xfrm>
            <a:off x="6096000" y="2690038"/>
            <a:ext cx="5486400" cy="29335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2">
            <a:extLst>
              <a:ext uri="{FF2B5EF4-FFF2-40B4-BE49-F238E27FC236}">
                <a16:creationId xmlns:a16="http://schemas.microsoft.com/office/drawing/2014/main" id="{97EF02AE-798D-2D0D-58AF-F78997A32A51}"/>
              </a:ext>
            </a:extLst>
          </p:cNvPr>
          <p:cNvSpPr>
            <a:spLocks noGrp="1"/>
          </p:cNvSpPr>
          <p:nvPr>
            <p:ph type="pic" sz="quarter" idx="17"/>
          </p:nvPr>
        </p:nvSpPr>
        <p:spPr>
          <a:xfrm>
            <a:off x="609600" y="1186536"/>
            <a:ext cx="4414335" cy="3892232"/>
          </a:xfrm>
          <a:prstGeom prst="hexagon">
            <a:avLst/>
          </a:prstGeom>
        </p:spPr>
        <p:txBody>
          <a:bodyPr/>
          <a:lstStyle/>
          <a:p>
            <a:endParaRPr lang="en-US"/>
          </a:p>
        </p:txBody>
      </p:sp>
      <p:sp>
        <p:nvSpPr>
          <p:cNvPr id="14" name="Text Placeholder 12">
            <a:extLst>
              <a:ext uri="{FF2B5EF4-FFF2-40B4-BE49-F238E27FC236}">
                <a16:creationId xmlns:a16="http://schemas.microsoft.com/office/drawing/2014/main" id="{D5CC6322-4EF3-94F9-DE61-122699DA1B04}"/>
              </a:ext>
            </a:extLst>
          </p:cNvPr>
          <p:cNvSpPr>
            <a:spLocks noGrp="1"/>
          </p:cNvSpPr>
          <p:nvPr>
            <p:ph type="body" sz="quarter" idx="18" hasCustomPrompt="1"/>
          </p:nvPr>
        </p:nvSpPr>
        <p:spPr>
          <a:xfrm>
            <a:off x="0" y="4768138"/>
            <a:ext cx="4762500" cy="1459076"/>
          </a:xfrm>
          <a:solidFill>
            <a:schemeClr val="tx1"/>
          </a:solidFill>
        </p:spPr>
        <p:txBody>
          <a:bodyPr lIns="182880" tIns="274320" rIns="457200" bIns="457200">
            <a:normAutofit/>
          </a:bodyPr>
          <a:lstStyle>
            <a:lvl1pPr algn="r">
              <a:defRPr sz="3200" b="1" i="0" baseline="0">
                <a:solidFill>
                  <a:schemeClr val="accent3"/>
                </a:solidFill>
                <a:latin typeface="Roboto" panose="02000000000000000000" pitchFamily="2" charset="0"/>
                <a:ea typeface="Roboto Slab Medium" pitchFamily="2" charset="0"/>
              </a:defRPr>
            </a:lvl1pPr>
          </a:lstStyle>
          <a:p>
            <a:pPr lvl="0"/>
            <a:r>
              <a:rPr lang="en-US"/>
              <a:t>[Facilitator Name]</a:t>
            </a:r>
          </a:p>
        </p:txBody>
      </p:sp>
      <p:sp>
        <p:nvSpPr>
          <p:cNvPr id="4" name="Slide Number Placeholder 5">
            <a:extLst>
              <a:ext uri="{FF2B5EF4-FFF2-40B4-BE49-F238E27FC236}">
                <a16:creationId xmlns:a16="http://schemas.microsoft.com/office/drawing/2014/main" id="{78AFFA87-4632-8180-E26F-DD3CAE333531}"/>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tx1"/>
                </a:solidFill>
              </a:defRPr>
            </a:lvl1pPr>
          </a:lstStyle>
          <a:p>
            <a:fld id="{17C786D2-CE0C-409E-95DC-60862EA33653}" type="slidenum">
              <a:rPr lang="en-US" smtClean="0"/>
              <a:pPr/>
              <a:t>‹#›</a:t>
            </a:fld>
            <a:endParaRPr lang="en-US"/>
          </a:p>
        </p:txBody>
      </p:sp>
      <p:sp>
        <p:nvSpPr>
          <p:cNvPr id="12" name="Hexagon 11">
            <a:extLst>
              <a:ext uri="{FF2B5EF4-FFF2-40B4-BE49-F238E27FC236}">
                <a16:creationId xmlns:a16="http://schemas.microsoft.com/office/drawing/2014/main" id="{36CC58BD-825C-46FB-3F07-86FB0CF6337C}"/>
              </a:ext>
              <a:ext uri="{C183D7F6-B498-43B3-948B-1728B52AA6E4}">
                <adec:decorative xmlns:adec="http://schemas.microsoft.com/office/drawing/2017/decorative" val="1"/>
              </a:ext>
            </a:extLst>
          </p:cNvPr>
          <p:cNvSpPr/>
          <p:nvPr userDrawn="1"/>
        </p:nvSpPr>
        <p:spPr>
          <a:xfrm>
            <a:off x="4863616" y="3849373"/>
            <a:ext cx="769919" cy="681058"/>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Hexagon 14">
            <a:extLst>
              <a:ext uri="{FF2B5EF4-FFF2-40B4-BE49-F238E27FC236}">
                <a16:creationId xmlns:a16="http://schemas.microsoft.com/office/drawing/2014/main" id="{9BAC11ED-0C71-57D9-9AFC-10700301EDB8}"/>
              </a:ext>
              <a:ext uri="{C183D7F6-B498-43B3-948B-1728B52AA6E4}">
                <adec:decorative xmlns:adec="http://schemas.microsoft.com/office/drawing/2017/decorative" val="1"/>
              </a:ext>
            </a:extLst>
          </p:cNvPr>
          <p:cNvSpPr/>
          <p:nvPr userDrawn="1"/>
        </p:nvSpPr>
        <p:spPr>
          <a:xfrm>
            <a:off x="609600" y="843638"/>
            <a:ext cx="773111" cy="683882"/>
          </a:xfrm>
          <a:prstGeom prst="hexagon">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7" name="Picture 6">
            <a:extLst>
              <a:ext uri="{FF2B5EF4-FFF2-40B4-BE49-F238E27FC236}">
                <a16:creationId xmlns:a16="http://schemas.microsoft.com/office/drawing/2014/main" id="{D01E6FB0-078B-1522-7117-B968D3F3E5D9}"/>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custDataLst>
      <p:tags r:id="rId1"/>
    </p:custDataLst>
    <p:extLst>
      <p:ext uri="{BB962C8B-B14F-4D97-AF65-F5344CB8AC3E}">
        <p14:creationId xmlns:p14="http://schemas.microsoft.com/office/powerpoint/2010/main" val="124409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Breakout/Activity">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6304E91-7F0F-D18B-33CB-AEED4B87C466}"/>
              </a:ext>
            </a:extLst>
          </p:cNvPr>
          <p:cNvSpPr>
            <a:spLocks noGrp="1"/>
          </p:cNvSpPr>
          <p:nvPr>
            <p:ph type="title"/>
          </p:nvPr>
        </p:nvSpPr>
        <p:spPr>
          <a:xfrm>
            <a:off x="609600" y="495301"/>
            <a:ext cx="10972800" cy="914400"/>
          </a:xfrm>
        </p:spPr>
        <p:txBody>
          <a:bodyPr anchor="ctr">
            <a:noAutofit/>
          </a:bodyPr>
          <a:lstStyle>
            <a:lvl1pPr marL="0">
              <a:defRPr sz="3600">
                <a:solidFill>
                  <a:schemeClr val="bg1"/>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D1CC49A5-45D0-90C5-3A79-B91A82EAB693}"/>
              </a:ext>
            </a:extLst>
          </p:cNvPr>
          <p:cNvSpPr>
            <a:spLocks noGrp="1"/>
          </p:cNvSpPr>
          <p:nvPr>
            <p:ph idx="1"/>
          </p:nvPr>
        </p:nvSpPr>
        <p:spPr>
          <a:xfrm>
            <a:off x="609600" y="1600200"/>
            <a:ext cx="109728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7F116C94-4A52-602A-C64E-62D1C669142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custDataLst>
      <p:tags r:id="rId1"/>
    </p:custDataLst>
    <p:extLst>
      <p:ext uri="{BB962C8B-B14F-4D97-AF65-F5344CB8AC3E}">
        <p14:creationId xmlns:p14="http://schemas.microsoft.com/office/powerpoint/2010/main" val="83775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sz="1200"/>
            </a:lvl1pPr>
          </a:lstStyle>
          <a:p>
            <a:fld id="{77457EB8-F166-4471-BB53-1A3DF93412A8}" type="slidenum">
              <a:rPr lang="en-US" smtClean="0"/>
              <a:pPr/>
              <a:t>‹#›</a:t>
            </a:fld>
            <a:endParaRPr lang="en-US"/>
          </a:p>
        </p:txBody>
      </p:sp>
      <p:pic>
        <p:nvPicPr>
          <p:cNvPr id="2" name="Picture 1">
            <a:extLst>
              <a:ext uri="{FF2B5EF4-FFF2-40B4-BE49-F238E27FC236}">
                <a16:creationId xmlns:a16="http://schemas.microsoft.com/office/drawing/2014/main" id="{8C458F93-E42A-D247-69BF-2B6D3269E18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245319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with Image - Blue">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p:nvSpPr>
        <p:spPr>
          <a:xfrm>
            <a:off x="-15028" y="-12030"/>
            <a:ext cx="4815627" cy="6870027"/>
          </a:xfrm>
          <a:custGeom>
            <a:avLst/>
            <a:gdLst>
              <a:gd name="connsiteX0" fmla="*/ 0 w 4800583"/>
              <a:gd name="connsiteY0" fmla="*/ 3429000 h 6858000"/>
              <a:gd name="connsiteX1" fmla="*/ 1200146 w 4800583"/>
              <a:gd name="connsiteY1" fmla="*/ 2 h 6858000"/>
              <a:gd name="connsiteX2" fmla="*/ 3600437 w 4800583"/>
              <a:gd name="connsiteY2" fmla="*/ 2 h 6858000"/>
              <a:gd name="connsiteX3" fmla="*/ 4800583 w 4800583"/>
              <a:gd name="connsiteY3" fmla="*/ 3429000 h 6858000"/>
              <a:gd name="connsiteX4" fmla="*/ 3600437 w 4800583"/>
              <a:gd name="connsiteY4" fmla="*/ 6857998 h 6858000"/>
              <a:gd name="connsiteX5" fmla="*/ 1200146 w 4800583"/>
              <a:gd name="connsiteY5" fmla="*/ 6857998 h 6858000"/>
              <a:gd name="connsiteX6" fmla="*/ 0 w 4800583"/>
              <a:gd name="connsiteY6" fmla="*/ 3429000 h 6858000"/>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215190 w 4815627"/>
              <a:gd name="connsiteY5" fmla="*/ 6870027 h 6870027"/>
              <a:gd name="connsiteX6" fmla="*/ 15044 w 4815627"/>
              <a:gd name="connsiteY6" fmla="*/ 3441029 h 6870027"/>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 w 4815627"/>
              <a:gd name="connsiteY5" fmla="*/ 6870027 h 6870027"/>
              <a:gd name="connsiteX6" fmla="*/ 15044 w 4815627"/>
              <a:gd name="connsiteY6" fmla="*/ 3441029 h 687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5627" h="6870027">
                <a:moveTo>
                  <a:pt x="15044" y="3441029"/>
                </a:moveTo>
                <a:cubicBezTo>
                  <a:pt x="10029" y="2294019"/>
                  <a:pt x="5015" y="1147010"/>
                  <a:pt x="0" y="0"/>
                </a:cubicBezTo>
                <a:lnTo>
                  <a:pt x="3615481" y="12031"/>
                </a:lnTo>
                <a:lnTo>
                  <a:pt x="4815627" y="3441029"/>
                </a:lnTo>
                <a:lnTo>
                  <a:pt x="3615481" y="6870027"/>
                </a:lnTo>
                <a:lnTo>
                  <a:pt x="1" y="6870027"/>
                </a:lnTo>
                <a:cubicBezTo>
                  <a:pt x="5015" y="5727028"/>
                  <a:pt x="10030" y="4584028"/>
                  <a:pt x="15044" y="3441029"/>
                </a:cubicBezTo>
                <a:close/>
              </a:path>
            </a:pathLst>
          </a:cu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9600" y="594359"/>
            <a:ext cx="3048000" cy="2286000"/>
          </a:xfrm>
        </p:spPr>
        <p:txBody>
          <a:bodyPr anchor="b">
            <a:noAutofit/>
          </a:bodyPr>
          <a:lstStyle>
            <a:lvl1pPr>
              <a:defRPr sz="4800" b="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609600" y="2926080"/>
            <a:ext cx="3048000" cy="3379124"/>
          </a:xfrm>
        </p:spPr>
        <p:txBody>
          <a:bodyPr lIns="91440" rIns="91440">
            <a:normAutofit/>
          </a:bodyPr>
          <a:lstStyle>
            <a:lvl1pPr marL="0" indent="0">
              <a:buNone/>
              <a:defRPr sz="18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a:xfrm>
            <a:off x="9980815" y="6459786"/>
            <a:ext cx="1601585" cy="328204"/>
          </a:xfrm>
        </p:spPr>
        <p:txBody>
          <a:bodyPr/>
          <a:lstStyle>
            <a:lvl1pPr>
              <a:defRPr sz="1200">
                <a:solidFill>
                  <a:schemeClr val="accent5"/>
                </a:solidFill>
              </a:defRPr>
            </a:lvl1pPr>
          </a:lstStyle>
          <a:p>
            <a:fld id="{77457EB8-F166-4471-BB53-1A3DF93412A8}" type="slidenum">
              <a:rPr lang="en-US" smtClean="0"/>
              <a:pPr/>
              <a:t>‹#›</a:t>
            </a:fld>
            <a:endParaRPr lang="en-US"/>
          </a:p>
        </p:txBody>
      </p:sp>
      <p:sp>
        <p:nvSpPr>
          <p:cNvPr id="9" name="Picture Placeholder 8">
            <a:extLst>
              <a:ext uri="{FF2B5EF4-FFF2-40B4-BE49-F238E27FC236}">
                <a16:creationId xmlns:a16="http://schemas.microsoft.com/office/drawing/2014/main" id="{A459BDEA-075F-2EAB-0C06-A63ACAD2FB0E}"/>
              </a:ext>
              <a:ext uri="{C183D7F6-B498-43B3-948B-1728B52AA6E4}">
                <adec:decorative xmlns:adec="http://schemas.microsoft.com/office/drawing/2017/decorative" val="1"/>
              </a:ext>
            </a:extLst>
          </p:cNvPr>
          <p:cNvSpPr>
            <a:spLocks noGrp="1"/>
          </p:cNvSpPr>
          <p:nvPr>
            <p:ph type="pic" sz="quarter" idx="13"/>
          </p:nvPr>
        </p:nvSpPr>
        <p:spPr>
          <a:xfrm>
            <a:off x="3223794" y="0"/>
            <a:ext cx="8968205" cy="6858000"/>
          </a:xfrm>
          <a:custGeom>
            <a:avLst/>
            <a:gdLst>
              <a:gd name="connsiteX0" fmla="*/ 376352 w 8968205"/>
              <a:gd name="connsiteY0" fmla="*/ 0 h 6858000"/>
              <a:gd name="connsiteX1" fmla="*/ 8968205 w 8968205"/>
              <a:gd name="connsiteY1" fmla="*/ 0 h 6858000"/>
              <a:gd name="connsiteX2" fmla="*/ 8968205 w 8968205"/>
              <a:gd name="connsiteY2" fmla="*/ 6858000 h 6858000"/>
              <a:gd name="connsiteX3" fmla="*/ 0 w 8968205"/>
              <a:gd name="connsiteY3" fmla="*/ 6858000 h 6858000"/>
              <a:gd name="connsiteX4" fmla="*/ 0 w 8968205"/>
              <a:gd name="connsiteY4" fmla="*/ 6857997 h 6858000"/>
              <a:gd name="connsiteX5" fmla="*/ 376659 w 8968205"/>
              <a:gd name="connsiteY5" fmla="*/ 6857997 h 6858000"/>
              <a:gd name="connsiteX6" fmla="*/ 1576805 w 8968205"/>
              <a:gd name="connsiteY6" fmla="*/ 3428999 h 6858000"/>
              <a:gd name="connsiteX7" fmla="*/ 376659 w 8968205"/>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8205" h="6858000">
                <a:moveTo>
                  <a:pt x="376352" y="0"/>
                </a:moveTo>
                <a:lnTo>
                  <a:pt x="8968205" y="0"/>
                </a:lnTo>
                <a:lnTo>
                  <a:pt x="8968205" y="6858000"/>
                </a:lnTo>
                <a:lnTo>
                  <a:pt x="0" y="6858000"/>
                </a:lnTo>
                <a:lnTo>
                  <a:pt x="0" y="6857997"/>
                </a:lnTo>
                <a:lnTo>
                  <a:pt x="376659" y="6857997"/>
                </a:lnTo>
                <a:lnTo>
                  <a:pt x="1576805" y="3428999"/>
                </a:lnTo>
                <a:lnTo>
                  <a:pt x="376659" y="1"/>
                </a:lnTo>
                <a:close/>
              </a:path>
            </a:pathLst>
          </a:custGeom>
          <a:effectLst>
            <a:innerShdw blurRad="63500" dist="50800" dir="10800000">
              <a:prstClr val="black">
                <a:alpha val="50000"/>
              </a:prstClr>
            </a:innerShdw>
          </a:effectLst>
        </p:spPr>
        <p:txBody>
          <a:bodyPr wrap="square">
            <a:noAutofit/>
          </a:bodyPr>
          <a:lstStyle/>
          <a:p>
            <a:endParaRPr lang="en-US"/>
          </a:p>
        </p:txBody>
      </p:sp>
      <p:cxnSp>
        <p:nvCxnSpPr>
          <p:cNvPr id="3" name="Straight Connector 2">
            <a:extLst>
              <a:ext uri="{FF2B5EF4-FFF2-40B4-BE49-F238E27FC236}">
                <a16:creationId xmlns:a16="http://schemas.microsoft.com/office/drawing/2014/main" id="{DABD62FD-C6BC-8664-5DB0-EEAD3F5BF053}"/>
              </a:ext>
              <a:ext uri="{C183D7F6-B498-43B3-948B-1728B52AA6E4}">
                <adec:decorative xmlns:adec="http://schemas.microsoft.com/office/drawing/2017/decorative" val="1"/>
              </a:ext>
            </a:extLst>
          </p:cNvPr>
          <p:cNvCxnSpPr/>
          <p:nvPr userDrawn="1"/>
        </p:nvCxnSpPr>
        <p:spPr>
          <a:xfrm>
            <a:off x="609600" y="4801895"/>
            <a:ext cx="1396621" cy="0"/>
          </a:xfrm>
          <a:prstGeom prst="line">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pic>
        <p:nvPicPr>
          <p:cNvPr id="5" name="Picture 4">
            <a:extLst>
              <a:ext uri="{FF2B5EF4-FFF2-40B4-BE49-F238E27FC236}">
                <a16:creationId xmlns:a16="http://schemas.microsoft.com/office/drawing/2014/main" id="{C6495EEC-E802-FEC7-AB26-A047449C1E7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293579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with Image - Blue">
    <p:spTree>
      <p:nvGrpSpPr>
        <p:cNvPr id="1" name=""/>
        <p:cNvGrpSpPr/>
        <p:nvPr/>
      </p:nvGrpSpPr>
      <p:grpSpPr>
        <a:xfrm>
          <a:off x="0" y="0"/>
          <a:ext cx="0" cy="0"/>
          <a:chOff x="0" y="0"/>
          <a:chExt cx="0" cy="0"/>
        </a:xfrm>
      </p:grpSpPr>
      <p:sp>
        <p:nvSpPr>
          <p:cNvPr id="8" name="Rectangle 7">
            <a:extLst>
              <a:ext uri="{C183D7F6-B498-43B3-948B-1728B52AA6E4}">
                <adec:decorative xmlns:adec="http://schemas.microsoft.com/office/drawing/2017/decorative" val="1"/>
              </a:ext>
            </a:extLst>
          </p:cNvPr>
          <p:cNvSpPr/>
          <p:nvPr/>
        </p:nvSpPr>
        <p:spPr>
          <a:xfrm>
            <a:off x="-15028" y="-12030"/>
            <a:ext cx="4815627" cy="6870027"/>
          </a:xfrm>
          <a:custGeom>
            <a:avLst/>
            <a:gdLst>
              <a:gd name="connsiteX0" fmla="*/ 0 w 4800583"/>
              <a:gd name="connsiteY0" fmla="*/ 3429000 h 6858000"/>
              <a:gd name="connsiteX1" fmla="*/ 1200146 w 4800583"/>
              <a:gd name="connsiteY1" fmla="*/ 2 h 6858000"/>
              <a:gd name="connsiteX2" fmla="*/ 3600437 w 4800583"/>
              <a:gd name="connsiteY2" fmla="*/ 2 h 6858000"/>
              <a:gd name="connsiteX3" fmla="*/ 4800583 w 4800583"/>
              <a:gd name="connsiteY3" fmla="*/ 3429000 h 6858000"/>
              <a:gd name="connsiteX4" fmla="*/ 3600437 w 4800583"/>
              <a:gd name="connsiteY4" fmla="*/ 6857998 h 6858000"/>
              <a:gd name="connsiteX5" fmla="*/ 1200146 w 4800583"/>
              <a:gd name="connsiteY5" fmla="*/ 6857998 h 6858000"/>
              <a:gd name="connsiteX6" fmla="*/ 0 w 4800583"/>
              <a:gd name="connsiteY6" fmla="*/ 3429000 h 6858000"/>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215190 w 4815627"/>
              <a:gd name="connsiteY5" fmla="*/ 6870027 h 6870027"/>
              <a:gd name="connsiteX6" fmla="*/ 15044 w 4815627"/>
              <a:gd name="connsiteY6" fmla="*/ 3441029 h 6870027"/>
              <a:gd name="connsiteX0" fmla="*/ 15044 w 4815627"/>
              <a:gd name="connsiteY0" fmla="*/ 3441029 h 6870027"/>
              <a:gd name="connsiteX1" fmla="*/ 0 w 4815627"/>
              <a:gd name="connsiteY1" fmla="*/ 0 h 6870027"/>
              <a:gd name="connsiteX2" fmla="*/ 3615481 w 4815627"/>
              <a:gd name="connsiteY2" fmla="*/ 12031 h 6870027"/>
              <a:gd name="connsiteX3" fmla="*/ 4815627 w 4815627"/>
              <a:gd name="connsiteY3" fmla="*/ 3441029 h 6870027"/>
              <a:gd name="connsiteX4" fmla="*/ 3615481 w 4815627"/>
              <a:gd name="connsiteY4" fmla="*/ 6870027 h 6870027"/>
              <a:gd name="connsiteX5" fmla="*/ 1 w 4815627"/>
              <a:gd name="connsiteY5" fmla="*/ 6870027 h 6870027"/>
              <a:gd name="connsiteX6" fmla="*/ 15044 w 4815627"/>
              <a:gd name="connsiteY6" fmla="*/ 3441029 h 687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5627" h="6870027">
                <a:moveTo>
                  <a:pt x="15044" y="3441029"/>
                </a:moveTo>
                <a:cubicBezTo>
                  <a:pt x="10029" y="2294019"/>
                  <a:pt x="5015" y="1147010"/>
                  <a:pt x="0" y="0"/>
                </a:cubicBezTo>
                <a:lnTo>
                  <a:pt x="3615481" y="12031"/>
                </a:lnTo>
                <a:lnTo>
                  <a:pt x="4815627" y="3441029"/>
                </a:lnTo>
                <a:lnTo>
                  <a:pt x="3615481" y="6870027"/>
                </a:lnTo>
                <a:lnTo>
                  <a:pt x="1" y="6870027"/>
                </a:lnTo>
                <a:cubicBezTo>
                  <a:pt x="5015" y="5727028"/>
                  <a:pt x="10030" y="4584028"/>
                  <a:pt x="15044" y="3441029"/>
                </a:cubicBez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09600" y="594359"/>
            <a:ext cx="3048000" cy="2286000"/>
          </a:xfrm>
        </p:spPr>
        <p:txBody>
          <a:bodyPr anchor="b">
            <a:noAutofit/>
          </a:bodyPr>
          <a:lstStyle>
            <a:lvl1pPr>
              <a:defRPr sz="4800" b="0" baseline="0">
                <a:solidFill>
                  <a:schemeClr val="bg1"/>
                </a:solidFill>
              </a:defRPr>
            </a:lvl1pPr>
          </a:lstStyle>
          <a:p>
            <a:r>
              <a:rPr lang="en-US"/>
              <a:t>Click to edit Master title style</a:t>
            </a:r>
          </a:p>
        </p:txBody>
      </p:sp>
      <p:sp>
        <p:nvSpPr>
          <p:cNvPr id="4" name="Text Placeholder 3"/>
          <p:cNvSpPr>
            <a:spLocks noGrp="1"/>
          </p:cNvSpPr>
          <p:nvPr>
            <p:ph type="body" sz="half" idx="2"/>
          </p:nvPr>
        </p:nvSpPr>
        <p:spPr>
          <a:xfrm>
            <a:off x="609600" y="2926080"/>
            <a:ext cx="3048000" cy="3379124"/>
          </a:xfrm>
        </p:spPr>
        <p:txBody>
          <a:bodyPr lIns="91440" rIns="91440">
            <a:normAutofit/>
          </a:bodyPr>
          <a:lstStyle>
            <a:lvl1pPr marL="0" indent="0">
              <a:buNone/>
              <a:defRPr sz="1800" baseline="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a:xfrm>
            <a:off x="9980815" y="6459786"/>
            <a:ext cx="1601585" cy="328204"/>
          </a:xfrm>
        </p:spPr>
        <p:txBody>
          <a:bodyPr/>
          <a:lstStyle>
            <a:lvl1pPr>
              <a:defRPr sz="1200">
                <a:solidFill>
                  <a:schemeClr val="accent5"/>
                </a:solidFill>
              </a:defRPr>
            </a:lvl1pPr>
          </a:lstStyle>
          <a:p>
            <a:fld id="{77457EB8-F166-4471-BB53-1A3DF93412A8}" type="slidenum">
              <a:rPr lang="en-US" smtClean="0"/>
              <a:pPr/>
              <a:t>‹#›</a:t>
            </a:fld>
            <a:endParaRPr lang="en-US"/>
          </a:p>
        </p:txBody>
      </p:sp>
      <p:sp>
        <p:nvSpPr>
          <p:cNvPr id="9" name="Picture Placeholder 8">
            <a:extLst>
              <a:ext uri="{FF2B5EF4-FFF2-40B4-BE49-F238E27FC236}">
                <a16:creationId xmlns:a16="http://schemas.microsoft.com/office/drawing/2014/main" id="{A459BDEA-075F-2EAB-0C06-A63ACAD2FB0E}"/>
              </a:ext>
              <a:ext uri="{C183D7F6-B498-43B3-948B-1728B52AA6E4}">
                <adec:decorative xmlns:adec="http://schemas.microsoft.com/office/drawing/2017/decorative" val="1"/>
              </a:ext>
            </a:extLst>
          </p:cNvPr>
          <p:cNvSpPr>
            <a:spLocks noGrp="1"/>
          </p:cNvSpPr>
          <p:nvPr>
            <p:ph type="pic" sz="quarter" idx="13"/>
          </p:nvPr>
        </p:nvSpPr>
        <p:spPr>
          <a:xfrm>
            <a:off x="3223794" y="0"/>
            <a:ext cx="8968205" cy="6858000"/>
          </a:xfrm>
          <a:custGeom>
            <a:avLst/>
            <a:gdLst>
              <a:gd name="connsiteX0" fmla="*/ 376352 w 8968205"/>
              <a:gd name="connsiteY0" fmla="*/ 0 h 6858000"/>
              <a:gd name="connsiteX1" fmla="*/ 8968205 w 8968205"/>
              <a:gd name="connsiteY1" fmla="*/ 0 h 6858000"/>
              <a:gd name="connsiteX2" fmla="*/ 8968205 w 8968205"/>
              <a:gd name="connsiteY2" fmla="*/ 6858000 h 6858000"/>
              <a:gd name="connsiteX3" fmla="*/ 0 w 8968205"/>
              <a:gd name="connsiteY3" fmla="*/ 6858000 h 6858000"/>
              <a:gd name="connsiteX4" fmla="*/ 0 w 8968205"/>
              <a:gd name="connsiteY4" fmla="*/ 6857997 h 6858000"/>
              <a:gd name="connsiteX5" fmla="*/ 376659 w 8968205"/>
              <a:gd name="connsiteY5" fmla="*/ 6857997 h 6858000"/>
              <a:gd name="connsiteX6" fmla="*/ 1576805 w 8968205"/>
              <a:gd name="connsiteY6" fmla="*/ 3428999 h 6858000"/>
              <a:gd name="connsiteX7" fmla="*/ 376659 w 8968205"/>
              <a:gd name="connsiteY7"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68205" h="6858000">
                <a:moveTo>
                  <a:pt x="376352" y="0"/>
                </a:moveTo>
                <a:lnTo>
                  <a:pt x="8968205" y="0"/>
                </a:lnTo>
                <a:lnTo>
                  <a:pt x="8968205" y="6858000"/>
                </a:lnTo>
                <a:lnTo>
                  <a:pt x="0" y="6858000"/>
                </a:lnTo>
                <a:lnTo>
                  <a:pt x="0" y="6857997"/>
                </a:lnTo>
                <a:lnTo>
                  <a:pt x="376659" y="6857997"/>
                </a:lnTo>
                <a:lnTo>
                  <a:pt x="1576805" y="3428999"/>
                </a:lnTo>
                <a:lnTo>
                  <a:pt x="376659" y="1"/>
                </a:lnTo>
                <a:close/>
              </a:path>
            </a:pathLst>
          </a:custGeom>
          <a:effectLst>
            <a:innerShdw blurRad="63500" dist="50800" dir="10800000">
              <a:prstClr val="black">
                <a:alpha val="50000"/>
              </a:prstClr>
            </a:innerShdw>
          </a:effectLst>
        </p:spPr>
        <p:txBody>
          <a:bodyPr wrap="square">
            <a:noAutofit/>
          </a:bodyPr>
          <a:lstStyle/>
          <a:p>
            <a:endParaRPr lang="en-US"/>
          </a:p>
        </p:txBody>
      </p:sp>
      <p:cxnSp>
        <p:nvCxnSpPr>
          <p:cNvPr id="3" name="Straight Connector 2">
            <a:extLst>
              <a:ext uri="{FF2B5EF4-FFF2-40B4-BE49-F238E27FC236}">
                <a16:creationId xmlns:a16="http://schemas.microsoft.com/office/drawing/2014/main" id="{DABD62FD-C6BC-8664-5DB0-EEAD3F5BF053}"/>
              </a:ext>
              <a:ext uri="{C183D7F6-B498-43B3-948B-1728B52AA6E4}">
                <adec:decorative xmlns:adec="http://schemas.microsoft.com/office/drawing/2017/decorative" val="1"/>
              </a:ext>
            </a:extLst>
          </p:cNvPr>
          <p:cNvCxnSpPr/>
          <p:nvPr userDrawn="1"/>
        </p:nvCxnSpPr>
        <p:spPr>
          <a:xfrm>
            <a:off x="609600" y="4801895"/>
            <a:ext cx="1396621" cy="0"/>
          </a:xfrm>
          <a:prstGeom prst="line">
            <a:avLst/>
          </a:prstGeom>
          <a:noFill/>
          <a:ln>
            <a:gradFill>
              <a:gsLst>
                <a:gs pos="0">
                  <a:schemeClr val="accent3"/>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cxnSp>
      <p:pic>
        <p:nvPicPr>
          <p:cNvPr id="10" name="Picture 9">
            <a:extLst>
              <a:ext uri="{FF2B5EF4-FFF2-40B4-BE49-F238E27FC236}">
                <a16:creationId xmlns:a16="http://schemas.microsoft.com/office/drawing/2014/main" id="{31A5983A-0BE4-EC77-7819-801DC4FD91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9628"/>
            <a:ext cx="1397579" cy="341104"/>
          </a:xfrm>
          <a:prstGeom prst="rect">
            <a:avLst/>
          </a:prstGeom>
        </p:spPr>
      </p:pic>
    </p:spTree>
    <p:extLst>
      <p:ext uri="{BB962C8B-B14F-4D97-AF65-F5344CB8AC3E}">
        <p14:creationId xmlns:p14="http://schemas.microsoft.com/office/powerpoint/2010/main" val="367755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7457EB8-F166-4471-BB53-1A3DF93412A8}" type="slidenum">
              <a:rPr lang="en-US" smtClean="0"/>
              <a:pPr/>
              <a:t>‹#›</a:t>
            </a:fld>
            <a:endParaRPr lang="en-US"/>
          </a:p>
        </p:txBody>
      </p:sp>
    </p:spTree>
    <p:extLst>
      <p:ext uri="{BB962C8B-B14F-4D97-AF65-F5344CB8AC3E}">
        <p14:creationId xmlns:p14="http://schemas.microsoft.com/office/powerpoint/2010/main" val="326694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457EB8-F166-4471-BB53-1A3DF93412A8}" type="slidenum">
              <a:rPr lang="en-US" smtClean="0"/>
              <a:t>‹#›</a:t>
            </a:fld>
            <a:endParaRPr lang="en-US"/>
          </a:p>
        </p:txBody>
      </p:sp>
      <p:pic>
        <p:nvPicPr>
          <p:cNvPr id="8" name="Picture 7">
            <a:extLst>
              <a:ext uri="{FF2B5EF4-FFF2-40B4-BE49-F238E27FC236}">
                <a16:creationId xmlns:a16="http://schemas.microsoft.com/office/drawing/2014/main" id="{A7DBF65D-A0B7-F78C-4884-272F4273F64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40299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457EB8-F166-4471-BB53-1A3DF93412A8}"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8999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457EB8-F166-4471-BB53-1A3DF93412A8}" type="slidenum">
              <a:rPr lang="en-US" smtClean="0"/>
              <a:pPr/>
              <a:t>‹#›</a:t>
            </a:fld>
            <a:endParaRPr lang="en-US"/>
          </a:p>
        </p:txBody>
      </p:sp>
      <p:sp>
        <p:nvSpPr>
          <p:cNvPr id="6" name="Title 5"/>
          <p:cNvSpPr>
            <a:spLocks noGrp="1"/>
          </p:cNvSpPr>
          <p:nvPr>
            <p:ph type="title"/>
          </p:nvPr>
        </p:nvSpPr>
        <p:spPr/>
        <p:txBody>
          <a:bodyPr/>
          <a:lstStyle/>
          <a:p>
            <a:r>
              <a:rPr lang="en-US"/>
              <a:t>Click to edit Master title style</a:t>
            </a:r>
          </a:p>
        </p:txBody>
      </p:sp>
      <p:pic>
        <p:nvPicPr>
          <p:cNvPr id="2" name="Picture 1">
            <a:extLst>
              <a:ext uri="{FF2B5EF4-FFF2-40B4-BE49-F238E27FC236}">
                <a16:creationId xmlns:a16="http://schemas.microsoft.com/office/drawing/2014/main" id="{26B39D76-E11F-BDF4-04A8-C09262DC79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53903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457EB8-F166-4471-BB53-1A3DF93412A8}" type="slidenum">
              <a:rPr lang="en-US" smtClean="0"/>
              <a:pPr/>
              <a:t>‹#›</a:t>
            </a:fld>
            <a:endParaRPr lang="en-US"/>
          </a:p>
        </p:txBody>
      </p:sp>
      <p:pic>
        <p:nvPicPr>
          <p:cNvPr id="5" name="Picture 4">
            <a:extLst>
              <a:ext uri="{FF2B5EF4-FFF2-40B4-BE49-F238E27FC236}">
                <a16:creationId xmlns:a16="http://schemas.microsoft.com/office/drawing/2014/main" id="{97E64EA1-69A5-AAF5-BF47-E25AA5935E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24818" y="6386883"/>
            <a:ext cx="1397579" cy="343849"/>
          </a:xfrm>
          <a:prstGeom prst="rect">
            <a:avLst/>
          </a:prstGeom>
        </p:spPr>
      </p:pic>
    </p:spTree>
    <p:extLst>
      <p:ext uri="{BB962C8B-B14F-4D97-AF65-F5344CB8AC3E}">
        <p14:creationId xmlns:p14="http://schemas.microsoft.com/office/powerpoint/2010/main" val="2523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1365041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77457EB8-F166-4471-BB53-1A3DF93412A8}" type="slidenum">
              <a:rPr lang="en-US" smtClean="0"/>
              <a:pPr/>
              <a:t>‹#›</a:t>
            </a:fld>
            <a:endParaRPr lang="en-US"/>
          </a:p>
        </p:txBody>
      </p:sp>
    </p:spTree>
    <p:extLst>
      <p:ext uri="{BB962C8B-B14F-4D97-AF65-F5344CB8AC3E}">
        <p14:creationId xmlns:p14="http://schemas.microsoft.com/office/powerpoint/2010/main" val="3665198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29">
                <a:duotone>
                  <a:schemeClr val="accent1">
                    <a:shade val="45000"/>
                    <a:satMod val="135000"/>
                  </a:schemeClr>
                  <a:prstClr val="white"/>
                </a:duotone>
                <a:extLst>
                  <a:ext uri="{BEBA8EAE-BF5A-486C-A8C5-ECC9F3942E4B}">
                    <a14:imgProps xmlns:a14="http://schemas.microsoft.com/office/drawing/2010/main">
                      <a14:imgLayer r:embed="rId30">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7457EB8-F166-4471-BB53-1A3DF93412A8}" type="slidenum">
              <a:rPr lang="en-US" smtClean="0"/>
              <a:pPr/>
              <a:t>‹#›</a:t>
            </a:fld>
            <a:endParaRPr lang="en-US"/>
          </a:p>
        </p:txBody>
      </p:sp>
      <p:pic>
        <p:nvPicPr>
          <p:cNvPr id="10" name="Logo" hidden="1">
            <a:extLst>
              <a:ext uri="{FF2B5EF4-FFF2-40B4-BE49-F238E27FC236}">
                <a16:creationId xmlns:a16="http://schemas.microsoft.com/office/drawing/2014/main" id="{ED51801C-5D2A-0002-D424-5369B9AE53E7}"/>
              </a:ext>
              <a:ext uri="{C183D7F6-B498-43B3-948B-1728B52AA6E4}">
                <adec:decorative xmlns:adec="http://schemas.microsoft.com/office/drawing/2017/decorative" val="1"/>
              </a:ext>
            </a:extLst>
          </p:cNvPr>
          <p:cNvPicPr/>
          <p:nvPr userDrawn="1"/>
        </p:nvPicPr>
        <p:blipFill>
          <a:blip r:embed="rId31">
            <a:extLst>
              <a:ext uri="{28A0092B-C50C-407E-A947-70E740481C1C}">
                <a14:useLocalDpi xmlns:a14="http://schemas.microsoft.com/office/drawing/2010/main" val="0"/>
              </a:ext>
            </a:extLst>
          </a:blip>
          <a:srcRect/>
          <a:stretch/>
        </p:blipFill>
        <p:spPr>
          <a:xfrm>
            <a:off x="613191" y="6395922"/>
            <a:ext cx="3633413" cy="323523"/>
          </a:xfrm>
          <a:prstGeom prst="rect">
            <a:avLst/>
          </a:prstGeom>
        </p:spPr>
      </p:pic>
    </p:spTree>
    <p:extLst>
      <p:ext uri="{BB962C8B-B14F-4D97-AF65-F5344CB8AC3E}">
        <p14:creationId xmlns:p14="http://schemas.microsoft.com/office/powerpoint/2010/main" val="3538757083"/>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4" r:id="rId17"/>
    <p:sldLayoutId id="2147483837" r:id="rId18"/>
    <p:sldLayoutId id="2147483840" r:id="rId19"/>
    <p:sldLayoutId id="2147483690" r:id="rId20"/>
    <p:sldLayoutId id="2147483691" r:id="rId21"/>
    <p:sldLayoutId id="2147483692" r:id="rId22"/>
    <p:sldLayoutId id="2147483681" r:id="rId23"/>
    <p:sldLayoutId id="2147483695" r:id="rId24"/>
    <p:sldLayoutId id="2147483670" r:id="rId25"/>
    <p:sldLayoutId id="2147483672" r:id="rId26"/>
    <p:sldLayoutId id="2147483699"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5400" kern="1200" cap="all" baseline="0">
          <a:blipFill>
            <a:blip r:embed="rId32">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296" userDrawn="1">
          <p15:clr>
            <a:srgbClr val="F26B43"/>
          </p15:clr>
        </p15:guide>
        <p15:guide id="4" pos="384" userDrawn="1">
          <p15:clr>
            <a:srgbClr val="F26B43"/>
          </p15:clr>
        </p15:guide>
        <p15:guide id="5" orient="horz" pos="312" userDrawn="1">
          <p15:clr>
            <a:srgbClr val="C35EA4"/>
          </p15:clr>
        </p15:guide>
        <p15:guide id="6" orient="horz" pos="3888" userDrawn="1">
          <p15:clr>
            <a:srgbClr val="F26B43"/>
          </p15:clr>
        </p15:guide>
        <p15:guide id="7" orient="horz" pos="1008" userDrawn="1">
          <p15:clr>
            <a:srgbClr val="547EBF"/>
          </p15:clr>
        </p15:guide>
        <p15:guide id="8" orient="horz" pos="3744" userDrawn="1">
          <p15:clr>
            <a:srgbClr val="547EBF"/>
          </p15:clr>
        </p15:guide>
        <p15:guide id="9" orient="horz" pos="888" userDrawn="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5.xml"/><Relationship Id="rId5" Type="http://schemas.microsoft.com/office/2007/relationships/hdphoto" Target="../media/hdphoto3.wdp"/><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python.org/downloads/" TargetMode="Externa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8.sv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6.xml"/><Relationship Id="rId5" Type="http://schemas.openxmlformats.org/officeDocument/2006/relationships/image" Target="../media/image32.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5.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471216-A6A7-EDA7-14A3-E5CDF8C090DD}"/>
              </a:ext>
            </a:extLst>
          </p:cNvPr>
          <p:cNvSpPr>
            <a:spLocks noGrp="1"/>
          </p:cNvSpPr>
          <p:nvPr>
            <p:ph type="title"/>
          </p:nvPr>
        </p:nvSpPr>
        <p:spPr>
          <a:xfrm>
            <a:off x="594007" y="2300778"/>
            <a:ext cx="5486400" cy="1814021"/>
          </a:xfrm>
        </p:spPr>
        <p:txBody>
          <a:bodyPr>
            <a:normAutofit fontScale="90000"/>
          </a:bodyPr>
          <a:lstStyle/>
          <a:p>
            <a:r>
              <a:rPr lang="en-US" dirty="0">
                <a:latin typeface="Neue Haas Grotesk Text Pro" panose="020F0502020204030204" pitchFamily="34" charset="0"/>
                <a:ea typeface="Roboto Medium" panose="02000000000000000000" pitchFamily="2" charset="0"/>
                <a:cs typeface="Roboto Medium" panose="02000000000000000000" pitchFamily="2" charset="0"/>
              </a:rPr>
              <a:t>Automating Medical Illustration Tasks with Python</a:t>
            </a:r>
          </a:p>
        </p:txBody>
      </p:sp>
      <p:sp>
        <p:nvSpPr>
          <p:cNvPr id="5" name="TextBox 4">
            <a:extLst>
              <a:ext uri="{FF2B5EF4-FFF2-40B4-BE49-F238E27FC236}">
                <a16:creationId xmlns:a16="http://schemas.microsoft.com/office/drawing/2014/main" id="{C5BB4722-9258-9485-33FB-53B2DB6A3163}"/>
              </a:ext>
            </a:extLst>
          </p:cNvPr>
          <p:cNvSpPr txBox="1"/>
          <p:nvPr/>
        </p:nvSpPr>
        <p:spPr>
          <a:xfrm>
            <a:off x="609600" y="5401191"/>
            <a:ext cx="5217835" cy="923330"/>
          </a:xfrm>
          <a:prstGeom prst="rect">
            <a:avLst/>
          </a:prstGeom>
          <a:noFill/>
        </p:spPr>
        <p:txBody>
          <a:bodyPr wrap="square" rtlCol="0">
            <a:spAutoFit/>
          </a:bodyPr>
          <a:lstStyle/>
          <a:p>
            <a:r>
              <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rPr>
              <a:t>Kristen Browne MSc/</a:t>
            </a:r>
            <a:r>
              <a:rPr lang="en-US" dirty="0" err="1">
                <a:solidFill>
                  <a:schemeClr val="bg1"/>
                </a:solidFill>
                <a:latin typeface="Neue Haas Grotesk Text Pro" panose="020B0504020202020204" pitchFamily="34" charset="0"/>
                <a:ea typeface="Roboto" panose="02000000000000000000" pitchFamily="2" charset="0"/>
                <a:cs typeface="Roboto" panose="02000000000000000000" pitchFamily="2" charset="0"/>
              </a:rPr>
              <a:t>MScBMC</a:t>
            </a:r>
            <a:endPar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endParaRPr>
          </a:p>
          <a:p>
            <a:r>
              <a:rPr lang="en-US" sz="1200"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Contractor - </a:t>
            </a:r>
            <a:r>
              <a:rPr lang="en-US" sz="1200" dirty="0" err="1">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Guidehouse</a:t>
            </a:r>
            <a:r>
              <a:rPr lang="en-US" sz="1200"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 Inc</a:t>
            </a:r>
          </a:p>
          <a:p>
            <a:r>
              <a:rPr lang="en-US" sz="1200" i="1"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National Institute for Allergy and Infectious Diseases (NIAID)</a:t>
            </a:r>
          </a:p>
          <a:p>
            <a:r>
              <a:rPr lang="en-US" sz="1200" i="1"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Bioinformatics and Computational Biosciences Branch (BCBB</a:t>
            </a:r>
            <a:r>
              <a:rPr lang="en-US" sz="1200" i="1" dirty="0">
                <a:solidFill>
                  <a:schemeClr val="bg1"/>
                </a:solidFill>
                <a:latin typeface="Roboto Light" panose="02000000000000000000" pitchFamily="2" charset="0"/>
                <a:ea typeface="Roboto Light" panose="02000000000000000000" pitchFamily="2" charset="0"/>
                <a:cs typeface="Roboto Light" panose="02000000000000000000" pitchFamily="2" charset="0"/>
              </a:rPr>
              <a:t>)</a:t>
            </a:r>
          </a:p>
        </p:txBody>
      </p:sp>
      <p:pic>
        <p:nvPicPr>
          <p:cNvPr id="20" name="Picture 19">
            <a:extLst>
              <a:ext uri="{FF2B5EF4-FFF2-40B4-BE49-F238E27FC236}">
                <a16:creationId xmlns:a16="http://schemas.microsoft.com/office/drawing/2014/main" id="{E30459C4-CBFC-58B7-47D7-2916B4A612D0}"/>
              </a:ext>
            </a:extLst>
          </p:cNvPr>
          <p:cNvPicPr>
            <a:picLocks noChangeAspect="1"/>
          </p:cNvPicPr>
          <p:nvPr/>
        </p:nvPicPr>
        <p:blipFill>
          <a:blip r:embed="rId4">
            <a:alphaModFix/>
            <a:extLst>
              <a:ext uri="{BEBA8EAE-BF5A-486C-A8C5-ECC9F3942E4B}">
                <a14:imgProps xmlns:a14="http://schemas.microsoft.com/office/drawing/2010/main">
                  <a14:imgLayer r:embed="rId5">
                    <a14:imgEffect>
                      <a14:colorTemperature colorTemp="7300"/>
                    </a14:imgEffect>
                    <a14:imgEffect>
                      <a14:saturation sat="96000"/>
                    </a14:imgEffect>
                    <a14:imgEffect>
                      <a14:brightnessContrast bright="-8000" contrast="26000"/>
                    </a14:imgEffect>
                  </a14:imgLayer>
                </a14:imgProps>
              </a:ext>
            </a:extLst>
          </a:blip>
          <a:stretch>
            <a:fillRect/>
          </a:stretch>
        </p:blipFill>
        <p:spPr>
          <a:xfrm>
            <a:off x="6333378" y="741108"/>
            <a:ext cx="4760859" cy="5077735"/>
          </a:xfrm>
          <a:prstGeom prst="rect">
            <a:avLst/>
          </a:prstGeom>
        </p:spPr>
      </p:pic>
    </p:spTree>
    <p:custDataLst>
      <p:tags r:id="rId1"/>
    </p:custDataLst>
    <p:extLst>
      <p:ext uri="{BB962C8B-B14F-4D97-AF65-F5344CB8AC3E}">
        <p14:creationId xmlns:p14="http://schemas.microsoft.com/office/powerpoint/2010/main" val="52192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4AD0EF2-0347-58EC-58DD-FCBCB39632F4}"/>
              </a:ext>
            </a:extLst>
          </p:cNvPr>
          <p:cNvSpPr>
            <a:spLocks noGrp="1"/>
          </p:cNvSpPr>
          <p:nvPr>
            <p:ph type="body" sz="quarter" idx="15"/>
          </p:nvPr>
        </p:nvSpPr>
        <p:spPr>
          <a:xfrm>
            <a:off x="609599" y="1752600"/>
            <a:ext cx="6671481" cy="1019175"/>
          </a:xfrm>
        </p:spPr>
        <p:txBody>
          <a:bodyPr/>
          <a:lstStyle/>
          <a:p>
            <a:pPr marL="0" indent="0">
              <a:buNone/>
            </a:pPr>
            <a:r>
              <a:rPr lang="en-US" sz="3600" b="1" dirty="0">
                <a:latin typeface="Neue Haas Grotesk Text Pro" panose="020B0504020202020204" pitchFamily="34" charset="0"/>
              </a:rPr>
              <a:t>Most Important thing is…</a:t>
            </a:r>
          </a:p>
        </p:txBody>
      </p:sp>
      <p:sp>
        <p:nvSpPr>
          <p:cNvPr id="13" name="Text Placeholder 12">
            <a:extLst>
              <a:ext uri="{FF2B5EF4-FFF2-40B4-BE49-F238E27FC236}">
                <a16:creationId xmlns:a16="http://schemas.microsoft.com/office/drawing/2014/main" id="{8459815A-4AA4-A2D7-6C10-E006F111F9F4}"/>
              </a:ext>
            </a:extLst>
          </p:cNvPr>
          <p:cNvSpPr>
            <a:spLocks noGrp="1"/>
          </p:cNvSpPr>
          <p:nvPr>
            <p:ph type="body" sz="quarter" idx="13"/>
          </p:nvPr>
        </p:nvSpPr>
        <p:spPr>
          <a:xfrm>
            <a:off x="5891719" y="2871061"/>
            <a:ext cx="5486400" cy="3192463"/>
          </a:xfrm>
          <a:ln>
            <a:noFill/>
          </a:ln>
        </p:spPr>
        <p:txBody>
          <a:bodyPr/>
          <a:lstStyle/>
          <a:p>
            <a:r>
              <a:rPr lang="en-US" b="1" dirty="0">
                <a:latin typeface="Neue Haas Grotesk Text Pro" panose="020B0504020202020204" pitchFamily="34" charset="0"/>
              </a:rPr>
              <a:t>LOGICALLY BREAK DOWN TASKS</a:t>
            </a:r>
          </a:p>
          <a:p>
            <a:pPr lvl="1"/>
            <a:r>
              <a:rPr lang="en-US" b="1" dirty="0">
                <a:latin typeface="Neue Haas Grotesk Text Pro" panose="020B0504020202020204" pitchFamily="34" charset="0"/>
              </a:rPr>
              <a:t>Almost like button clicks…</a:t>
            </a:r>
          </a:p>
          <a:p>
            <a:pPr marL="274320" lvl="1" indent="0">
              <a:buNone/>
            </a:pPr>
            <a:endParaRPr lang="en-US" b="1" dirty="0">
              <a:latin typeface="Neue Haas Grotesk Text Pro" panose="020B0504020202020204" pitchFamily="34" charset="0"/>
            </a:endParaRPr>
          </a:p>
          <a:p>
            <a:pPr marL="274320" lvl="1" indent="0">
              <a:buNone/>
            </a:pPr>
            <a:r>
              <a:rPr lang="en-US" b="1" dirty="0">
                <a:latin typeface="Neue Haas Grotesk Text Pro" panose="020B0504020202020204" pitchFamily="34" charset="0"/>
              </a:rPr>
              <a:t>NOTE:</a:t>
            </a:r>
          </a:p>
          <a:p>
            <a:pPr marL="274320" lvl="1" indent="0">
              <a:buNone/>
            </a:pPr>
            <a:r>
              <a:rPr lang="en-US" i="1" dirty="0">
                <a:latin typeface="Neue Haas Grotesk Text Pro" panose="020B0504020202020204" pitchFamily="34" charset="0"/>
              </a:rPr>
              <a:t>These examples use CHAT GPT heavily in the code-drafting process</a:t>
            </a:r>
          </a:p>
          <a:p>
            <a:pPr lvl="1"/>
            <a:r>
              <a:rPr lang="en-US" i="1" dirty="0">
                <a:latin typeface="Neue Haas Grotesk Text Pro" panose="020B0504020202020204" pitchFamily="34" charset="0"/>
              </a:rPr>
              <a:t>It’s great for beginners to learn syntax</a:t>
            </a:r>
          </a:p>
          <a:p>
            <a:pPr lvl="1"/>
            <a:r>
              <a:rPr lang="en-US" i="1" dirty="0">
                <a:latin typeface="Neue Haas Grotesk Text Pro" panose="020B0504020202020204" pitchFamily="34" charset="0"/>
              </a:rPr>
              <a:t>It’s faster than typing, especially for routine tasks</a:t>
            </a:r>
          </a:p>
        </p:txBody>
      </p:sp>
      <p:sp>
        <p:nvSpPr>
          <p:cNvPr id="2" name="Rectangle: Rounded Corners 1">
            <a:extLst>
              <a:ext uri="{FF2B5EF4-FFF2-40B4-BE49-F238E27FC236}">
                <a16:creationId xmlns:a16="http://schemas.microsoft.com/office/drawing/2014/main" id="{00A02F06-6935-569C-F194-62681ECB048F}"/>
              </a:ext>
            </a:extLst>
          </p:cNvPr>
          <p:cNvSpPr/>
          <p:nvPr/>
        </p:nvSpPr>
        <p:spPr>
          <a:xfrm>
            <a:off x="11298677" y="6167336"/>
            <a:ext cx="603114" cy="544749"/>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396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02404" y="1569932"/>
            <a:ext cx="6559167" cy="4206200"/>
          </a:xfrm>
          <a:solidFill>
            <a:srgbClr val="EAEEF3"/>
          </a:solidFill>
          <a:ln>
            <a:noFill/>
          </a:ln>
        </p:spPr>
        <p:txBody>
          <a:bodyPr lIns="182880" bIns="182880" numCol="1" rtlCol="0" anchor="t">
            <a:normAutofit/>
          </a:bodyPr>
          <a:lstStyle/>
          <a:p>
            <a:pPr marL="0" indent="0">
              <a:lnSpc>
                <a:spcPct val="120000"/>
              </a:lnSpc>
              <a:spcBef>
                <a:spcPts val="1000"/>
              </a:spcBef>
              <a:buNone/>
            </a:pPr>
            <a:r>
              <a:rPr lang="en-US" sz="1400" dirty="0"/>
              <a:t>What does the code need to do?</a:t>
            </a:r>
          </a:p>
          <a:p>
            <a:pPr marL="0" indent="0">
              <a:lnSpc>
                <a:spcPct val="120000"/>
              </a:lnSpc>
              <a:spcBef>
                <a:spcPts val="1000"/>
              </a:spcBef>
              <a:buNone/>
            </a:pPr>
            <a:r>
              <a:rPr lang="en-US" sz="1400" b="1" dirty="0"/>
              <a:t>The same thing a GUI would need to do </a:t>
            </a:r>
          </a:p>
          <a:p>
            <a:pPr marL="342900" indent="-342900">
              <a:lnSpc>
                <a:spcPct val="120000"/>
              </a:lnSpc>
              <a:spcBef>
                <a:spcPts val="1000"/>
              </a:spcBef>
              <a:buFont typeface="+mj-lt"/>
              <a:buAutoNum type="arabicPeriod"/>
            </a:pPr>
            <a:r>
              <a:rPr lang="en-US" sz="1400" dirty="0"/>
              <a:t>Import the file from a provided location</a:t>
            </a:r>
          </a:p>
          <a:p>
            <a:pPr marL="342900" indent="-342900">
              <a:lnSpc>
                <a:spcPct val="120000"/>
              </a:lnSpc>
              <a:spcBef>
                <a:spcPts val="1000"/>
              </a:spcBef>
              <a:buAutoNum type="arabicPeriod"/>
            </a:pPr>
            <a:r>
              <a:rPr lang="en-US" sz="1400" dirty="0"/>
              <a:t>Export the file (Where?  What should the file be called?)</a:t>
            </a:r>
          </a:p>
          <a:p>
            <a:pPr marL="342900" indent="-342900">
              <a:lnSpc>
                <a:spcPct val="120000"/>
              </a:lnSpc>
              <a:spcBef>
                <a:spcPts val="1000"/>
              </a:spcBef>
              <a:buAutoNum type="arabicPeriod"/>
            </a:pPr>
            <a:r>
              <a:rPr lang="en-US" sz="1400" dirty="0"/>
              <a:t>Remove everything from the scene</a:t>
            </a:r>
          </a:p>
          <a:p>
            <a:pPr marL="342900" indent="-342900">
              <a:lnSpc>
                <a:spcPct val="120000"/>
              </a:lnSpc>
              <a:spcBef>
                <a:spcPts val="1000"/>
              </a:spcBef>
              <a:buAutoNum type="arabicPeriod"/>
            </a:pPr>
            <a:r>
              <a:rPr lang="en-US" sz="1400" dirty="0"/>
              <a:t>Import the next file…</a:t>
            </a:r>
          </a:p>
          <a:p>
            <a:pPr marL="342900" indent="-342900">
              <a:lnSpc>
                <a:spcPct val="120000"/>
              </a:lnSpc>
              <a:spcBef>
                <a:spcPts val="1000"/>
              </a:spcBef>
              <a:buAutoNum type="arabicPeriod"/>
            </a:pPr>
            <a:endParaRPr lang="en-US" sz="1400" dirty="0"/>
          </a:p>
          <a:p>
            <a:pPr marL="0" indent="0">
              <a:lnSpc>
                <a:spcPct val="120000"/>
              </a:lnSpc>
              <a:spcBef>
                <a:spcPts val="1000"/>
              </a:spcBef>
              <a:buNone/>
            </a:pPr>
            <a:r>
              <a:rPr lang="en-US" sz="1400" b="1" dirty="0"/>
              <a:t>Blender-Specific Issue -</a:t>
            </a:r>
          </a:p>
          <a:p>
            <a:pPr>
              <a:lnSpc>
                <a:spcPct val="120000"/>
              </a:lnSpc>
              <a:spcBef>
                <a:spcPts val="1000"/>
              </a:spcBef>
            </a:pPr>
            <a:r>
              <a:rPr lang="en-US" sz="1400" dirty="0"/>
              <a:t>Make sure that Blender doesn’t lose context</a:t>
            </a:r>
          </a:p>
          <a:p>
            <a:pPr lvl="1">
              <a:lnSpc>
                <a:spcPct val="120000"/>
              </a:lnSpc>
              <a:spcBef>
                <a:spcPts val="1000"/>
              </a:spcBef>
            </a:pPr>
            <a:r>
              <a:rPr lang="en-US" sz="1200" dirty="0"/>
              <a:t>(it needs to be in the correct “mode”)</a:t>
            </a: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7240032" cy="646331"/>
          </a:xfrm>
          <a:prstGeom prst="rect">
            <a:avLst/>
          </a:prstGeom>
          <a:noFill/>
        </p:spPr>
        <p:txBody>
          <a:bodyPr wrap="square" rtlCol="0">
            <a:spAutoFit/>
          </a:bodyPr>
          <a:lstStyle/>
          <a:p>
            <a:r>
              <a:rPr lang="en-US" sz="3600" dirty="0">
                <a:latin typeface="Roboto Medium" panose="02000000000000000000" pitchFamily="2" charset="0"/>
                <a:ea typeface="Roboto Medium" panose="02000000000000000000" pitchFamily="2" charset="0"/>
                <a:cs typeface="Roboto Medium" panose="02000000000000000000" pitchFamily="2" charset="0"/>
              </a:rPr>
              <a:t>Convert a Directory of 3D Files</a:t>
            </a:r>
          </a:p>
        </p:txBody>
      </p:sp>
      <p:sp>
        <p:nvSpPr>
          <p:cNvPr id="13" name="TextBox 12">
            <a:extLst>
              <a:ext uri="{FF2B5EF4-FFF2-40B4-BE49-F238E27FC236}">
                <a16:creationId xmlns:a16="http://schemas.microsoft.com/office/drawing/2014/main" id="{3A3B5BE9-E37B-AAE9-01ED-E9AEE647608E}"/>
              </a:ext>
            </a:extLst>
          </p:cNvPr>
          <p:cNvSpPr txBox="1"/>
          <p:nvPr/>
        </p:nvSpPr>
        <p:spPr>
          <a:xfrm>
            <a:off x="422018" y="1191208"/>
            <a:ext cx="6639553" cy="276999"/>
          </a:xfrm>
          <a:prstGeom prst="rect">
            <a:avLst/>
          </a:prstGeom>
          <a:noFill/>
        </p:spPr>
        <p:txBody>
          <a:bodyPr wrap="square" rtlCol="0">
            <a:spAutoFit/>
          </a:bodyPr>
          <a:lstStyle/>
          <a:p>
            <a:r>
              <a:rPr lang="en-US" sz="1200" b="1" dirty="0"/>
              <a:t>Problem</a:t>
            </a:r>
            <a:r>
              <a:rPr lang="en-US" sz="1200" dirty="0"/>
              <a:t>: I have a directory of GLB files that I need in FBX and DAE format.</a:t>
            </a:r>
          </a:p>
        </p:txBody>
      </p:sp>
      <p:grpSp>
        <p:nvGrpSpPr>
          <p:cNvPr id="8" name="Group 7">
            <a:extLst>
              <a:ext uri="{FF2B5EF4-FFF2-40B4-BE49-F238E27FC236}">
                <a16:creationId xmlns:a16="http://schemas.microsoft.com/office/drawing/2014/main" id="{53B1ED8A-465A-1E36-123D-4FB7B103EAC7}"/>
              </a:ext>
            </a:extLst>
          </p:cNvPr>
          <p:cNvGrpSpPr/>
          <p:nvPr/>
        </p:nvGrpSpPr>
        <p:grpSpPr>
          <a:xfrm>
            <a:off x="9067494" y="1100994"/>
            <a:ext cx="2661323" cy="4137351"/>
            <a:chOff x="8581112" y="332509"/>
            <a:chExt cx="3466493" cy="5389086"/>
          </a:xfrm>
        </p:grpSpPr>
        <p:grpSp>
          <p:nvGrpSpPr>
            <p:cNvPr id="30" name="Group 29">
              <a:extLst>
                <a:ext uri="{FF2B5EF4-FFF2-40B4-BE49-F238E27FC236}">
                  <a16:creationId xmlns:a16="http://schemas.microsoft.com/office/drawing/2014/main" id="{B910D48F-E710-0A26-4AD9-29CF27487A3C}"/>
                </a:ext>
              </a:extLst>
            </p:cNvPr>
            <p:cNvGrpSpPr/>
            <p:nvPr/>
          </p:nvGrpSpPr>
          <p:grpSpPr>
            <a:xfrm>
              <a:off x="8629751" y="332509"/>
              <a:ext cx="1937426" cy="2082131"/>
              <a:chOff x="8934855" y="541205"/>
              <a:chExt cx="1937426" cy="2082131"/>
            </a:xfrm>
          </p:grpSpPr>
          <p:sp>
            <p:nvSpPr>
              <p:cNvPr id="2" name="Rectangle 1">
                <a:extLst>
                  <a:ext uri="{FF2B5EF4-FFF2-40B4-BE49-F238E27FC236}">
                    <a16:creationId xmlns:a16="http://schemas.microsoft.com/office/drawing/2014/main" id="{77643FF0-9F0E-6591-B017-F2EB7E560D33}"/>
                  </a:ext>
                </a:extLst>
              </p:cNvPr>
              <p:cNvSpPr/>
              <p:nvPr/>
            </p:nvSpPr>
            <p:spPr>
              <a:xfrm>
                <a:off x="8934855" y="54120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352B3DD-17BB-0D05-79F3-BB284622F8D8}"/>
                  </a:ext>
                </a:extLst>
              </p:cNvPr>
              <p:cNvSpPr/>
              <p:nvPr/>
            </p:nvSpPr>
            <p:spPr>
              <a:xfrm>
                <a:off x="9120086" y="71184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9DC46BF-95EB-8F5E-3C5F-EC4DD199E5A6}"/>
                  </a:ext>
                </a:extLst>
              </p:cNvPr>
              <p:cNvSpPr/>
              <p:nvPr/>
            </p:nvSpPr>
            <p:spPr>
              <a:xfrm>
                <a:off x="9305317" y="88248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E7CE582-0C35-DE47-D286-8EE8195D3F9C}"/>
                  </a:ext>
                </a:extLst>
              </p:cNvPr>
              <p:cNvSpPr/>
              <p:nvPr/>
            </p:nvSpPr>
            <p:spPr>
              <a:xfrm>
                <a:off x="9490548" y="1053124"/>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GLB</a:t>
                </a:r>
              </a:p>
            </p:txBody>
          </p:sp>
          <p:sp>
            <p:nvSpPr>
              <p:cNvPr id="7" name="Rectangle 6">
                <a:extLst>
                  <a:ext uri="{FF2B5EF4-FFF2-40B4-BE49-F238E27FC236}">
                    <a16:creationId xmlns:a16="http://schemas.microsoft.com/office/drawing/2014/main" id="{FE01F4E3-620E-EA5B-E1A8-0AB8C04D8317}"/>
                  </a:ext>
                </a:extLst>
              </p:cNvPr>
              <p:cNvSpPr/>
              <p:nvPr/>
            </p:nvSpPr>
            <p:spPr>
              <a:xfrm>
                <a:off x="9675779" y="1223763"/>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GLB</a:t>
                </a:r>
              </a:p>
            </p:txBody>
          </p:sp>
        </p:grpSp>
        <p:grpSp>
          <p:nvGrpSpPr>
            <p:cNvPr id="28" name="Group 27">
              <a:extLst>
                <a:ext uri="{FF2B5EF4-FFF2-40B4-BE49-F238E27FC236}">
                  <a16:creationId xmlns:a16="http://schemas.microsoft.com/office/drawing/2014/main" id="{E5763BC3-A4F2-1CD1-1EFE-C593CD65F996}"/>
                </a:ext>
              </a:extLst>
            </p:cNvPr>
            <p:cNvGrpSpPr/>
            <p:nvPr/>
          </p:nvGrpSpPr>
          <p:grpSpPr>
            <a:xfrm>
              <a:off x="10110179" y="3639464"/>
              <a:ext cx="1937426" cy="2082131"/>
              <a:chOff x="9903568" y="3634600"/>
              <a:chExt cx="1937426" cy="2082131"/>
            </a:xfrm>
          </p:grpSpPr>
          <p:sp>
            <p:nvSpPr>
              <p:cNvPr id="12" name="Rectangle 11">
                <a:extLst>
                  <a:ext uri="{FF2B5EF4-FFF2-40B4-BE49-F238E27FC236}">
                    <a16:creationId xmlns:a16="http://schemas.microsoft.com/office/drawing/2014/main" id="{C4F11137-489E-EA95-9CAB-9092FD2CDAFF}"/>
                  </a:ext>
                </a:extLst>
              </p:cNvPr>
              <p:cNvSpPr/>
              <p:nvPr/>
            </p:nvSpPr>
            <p:spPr>
              <a:xfrm>
                <a:off x="9903568" y="363460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85CCE2-77CE-2F80-EF3B-A052E6D43575}"/>
                  </a:ext>
                </a:extLst>
              </p:cNvPr>
              <p:cNvSpPr/>
              <p:nvPr/>
            </p:nvSpPr>
            <p:spPr>
              <a:xfrm>
                <a:off x="10088799" y="380524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0419657-799F-1A82-1951-F95686E43B4F}"/>
                  </a:ext>
                </a:extLst>
              </p:cNvPr>
              <p:cNvSpPr/>
              <p:nvPr/>
            </p:nvSpPr>
            <p:spPr>
              <a:xfrm>
                <a:off x="10274030" y="397588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CB888F-874C-BE41-1E96-9FD333CAF094}"/>
                  </a:ext>
                </a:extLst>
              </p:cNvPr>
              <p:cNvSpPr/>
              <p:nvPr/>
            </p:nvSpPr>
            <p:spPr>
              <a:xfrm>
                <a:off x="10459261" y="4146519"/>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GLB</a:t>
                </a:r>
              </a:p>
            </p:txBody>
          </p:sp>
          <p:sp>
            <p:nvSpPr>
              <p:cNvPr id="17" name="Rectangle 16">
                <a:extLst>
                  <a:ext uri="{FF2B5EF4-FFF2-40B4-BE49-F238E27FC236}">
                    <a16:creationId xmlns:a16="http://schemas.microsoft.com/office/drawing/2014/main" id="{05C40EC9-86E9-F865-4D11-572BD9D20CA1}"/>
                  </a:ext>
                </a:extLst>
              </p:cNvPr>
              <p:cNvSpPr/>
              <p:nvPr/>
            </p:nvSpPr>
            <p:spPr>
              <a:xfrm>
                <a:off x="10644492" y="4317158"/>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DAE</a:t>
                </a:r>
              </a:p>
            </p:txBody>
          </p:sp>
        </p:grpSp>
        <p:grpSp>
          <p:nvGrpSpPr>
            <p:cNvPr id="29" name="Group 28">
              <a:extLst>
                <a:ext uri="{FF2B5EF4-FFF2-40B4-BE49-F238E27FC236}">
                  <a16:creationId xmlns:a16="http://schemas.microsoft.com/office/drawing/2014/main" id="{4CFE3969-DA5B-E338-F4B3-CD1C1C724711}"/>
                </a:ext>
              </a:extLst>
            </p:cNvPr>
            <p:cNvGrpSpPr/>
            <p:nvPr/>
          </p:nvGrpSpPr>
          <p:grpSpPr>
            <a:xfrm>
              <a:off x="8581112" y="3639464"/>
              <a:ext cx="1937426" cy="2082131"/>
              <a:chOff x="8400644" y="3639464"/>
              <a:chExt cx="1937426" cy="2082131"/>
            </a:xfrm>
          </p:grpSpPr>
          <p:sp>
            <p:nvSpPr>
              <p:cNvPr id="23" name="Rectangle 22">
                <a:extLst>
                  <a:ext uri="{FF2B5EF4-FFF2-40B4-BE49-F238E27FC236}">
                    <a16:creationId xmlns:a16="http://schemas.microsoft.com/office/drawing/2014/main" id="{05D2D0D5-3AEF-795D-C0F2-77FA12EE471B}"/>
                  </a:ext>
                </a:extLst>
              </p:cNvPr>
              <p:cNvSpPr/>
              <p:nvPr/>
            </p:nvSpPr>
            <p:spPr>
              <a:xfrm>
                <a:off x="8400644" y="363946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353FB0C-4F72-3E22-5A10-94955F653585}"/>
                  </a:ext>
                </a:extLst>
              </p:cNvPr>
              <p:cNvSpPr/>
              <p:nvPr/>
            </p:nvSpPr>
            <p:spPr>
              <a:xfrm>
                <a:off x="8585875" y="381010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576C642-9CCE-2EFB-4FB3-5B5086D2A249}"/>
                  </a:ext>
                </a:extLst>
              </p:cNvPr>
              <p:cNvSpPr/>
              <p:nvPr/>
            </p:nvSpPr>
            <p:spPr>
              <a:xfrm>
                <a:off x="8771106" y="398074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A664A55-DFC8-961F-686D-A1468BA0B219}"/>
                  </a:ext>
                </a:extLst>
              </p:cNvPr>
              <p:cNvSpPr/>
              <p:nvPr/>
            </p:nvSpPr>
            <p:spPr>
              <a:xfrm>
                <a:off x="8956337" y="4151383"/>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GLB</a:t>
                </a:r>
              </a:p>
            </p:txBody>
          </p:sp>
          <p:sp>
            <p:nvSpPr>
              <p:cNvPr id="27" name="Rectangle 26">
                <a:extLst>
                  <a:ext uri="{FF2B5EF4-FFF2-40B4-BE49-F238E27FC236}">
                    <a16:creationId xmlns:a16="http://schemas.microsoft.com/office/drawing/2014/main" id="{87E165A1-ADBC-53D3-95F7-70A88EBD3E33}"/>
                  </a:ext>
                </a:extLst>
              </p:cNvPr>
              <p:cNvSpPr/>
              <p:nvPr/>
            </p:nvSpPr>
            <p:spPr>
              <a:xfrm>
                <a:off x="9141568" y="4322022"/>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FBX</a:t>
                </a:r>
              </a:p>
            </p:txBody>
          </p:sp>
        </p:grpSp>
        <p:cxnSp>
          <p:nvCxnSpPr>
            <p:cNvPr id="36" name="Connector: Elbow 35">
              <a:extLst>
                <a:ext uri="{FF2B5EF4-FFF2-40B4-BE49-F238E27FC236}">
                  <a16:creationId xmlns:a16="http://schemas.microsoft.com/office/drawing/2014/main" id="{62E30713-C9AD-CA30-EC13-5F9153779B57}"/>
                </a:ext>
              </a:extLst>
            </p:cNvPr>
            <p:cNvCxnSpPr>
              <a:stCxn id="7" idx="2"/>
              <a:endCxn id="23" idx="0"/>
            </p:cNvCxnSpPr>
            <p:nvPr/>
          </p:nvCxnSpPr>
          <p:spPr>
            <a:xfrm rot="5400000">
              <a:off x="8961733" y="2632271"/>
              <a:ext cx="1224824" cy="789563"/>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EB0C6C45-9EDC-8277-64E5-21DB19E653E4}"/>
                </a:ext>
              </a:extLst>
            </p:cNvPr>
            <p:cNvCxnSpPr>
              <a:stCxn id="7" idx="2"/>
              <a:endCxn id="12" idx="0"/>
            </p:cNvCxnSpPr>
            <p:nvPr/>
          </p:nvCxnSpPr>
          <p:spPr>
            <a:xfrm rot="16200000" flipH="1">
              <a:off x="9726266" y="2657300"/>
              <a:ext cx="1224824" cy="739504"/>
            </a:xfrm>
            <a:prstGeom prst="bentConnector3">
              <a:avLst/>
            </a:prstGeom>
            <a:ln w="571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6172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284608" y="896269"/>
            <a:ext cx="3048000" cy="553647"/>
          </a:xfrm>
        </p:spPr>
        <p:txBody>
          <a:bodyPr anchor="t"/>
          <a:lstStyle/>
          <a:p>
            <a:r>
              <a:rPr lang="en-US" sz="3000" dirty="0"/>
              <a:t>Ask Chat GPT</a:t>
            </a:r>
          </a:p>
        </p:txBody>
      </p:sp>
      <p:sp>
        <p:nvSpPr>
          <p:cNvPr id="18" name="Text Placeholder 17">
            <a:extLst>
              <a:ext uri="{FF2B5EF4-FFF2-40B4-BE49-F238E27FC236}">
                <a16:creationId xmlns:a16="http://schemas.microsoft.com/office/drawing/2014/main" id="{F1CDCB04-1BF6-C6F5-B488-43427225FD39}"/>
              </a:ext>
            </a:extLst>
          </p:cNvPr>
          <p:cNvSpPr>
            <a:spLocks noGrp="1"/>
          </p:cNvSpPr>
          <p:nvPr>
            <p:ph type="body" sz="half" idx="2"/>
          </p:nvPr>
        </p:nvSpPr>
        <p:spPr>
          <a:xfrm>
            <a:off x="284609" y="1470604"/>
            <a:ext cx="3314626" cy="2926297"/>
          </a:xfrm>
        </p:spPr>
        <p:txBody>
          <a:bodyPr>
            <a:noAutofit/>
          </a:bodyPr>
          <a:lstStyle/>
          <a:p>
            <a:pPr>
              <a:lnSpc>
                <a:spcPct val="120000"/>
              </a:lnSpc>
            </a:pPr>
            <a:r>
              <a:rPr lang="en-US" sz="1400" i="1" dirty="0">
                <a:latin typeface="Roboto Light" panose="02000000000000000000" pitchFamily="2" charset="0"/>
                <a:ea typeface="Roboto Light" panose="02000000000000000000" pitchFamily="2" charset="0"/>
                <a:cs typeface="Roboto Light" panose="02000000000000000000" pitchFamily="2" charset="0"/>
              </a:rPr>
              <a:t>“</a:t>
            </a:r>
            <a:r>
              <a:rPr lang="en-US" sz="1400" i="1" dirty="0"/>
              <a:t>Could you write a </a:t>
            </a:r>
            <a:r>
              <a:rPr lang="en-US" sz="1400" i="1" dirty="0">
                <a:solidFill>
                  <a:schemeClr val="accent3"/>
                </a:solidFill>
              </a:rPr>
              <a:t>Blender script </a:t>
            </a:r>
            <a:r>
              <a:rPr lang="en-US" sz="1400" i="1" dirty="0"/>
              <a:t>that would </a:t>
            </a:r>
            <a:r>
              <a:rPr lang="en-US" sz="1400" i="1" dirty="0">
                <a:solidFill>
                  <a:schemeClr val="accent3"/>
                </a:solidFill>
              </a:rPr>
              <a:t>import each </a:t>
            </a:r>
            <a:r>
              <a:rPr lang="en-US" sz="1400" i="1" dirty="0" err="1">
                <a:solidFill>
                  <a:schemeClr val="accent3"/>
                </a:solidFill>
              </a:rPr>
              <a:t>glb</a:t>
            </a:r>
            <a:r>
              <a:rPr lang="en-US" sz="1400" i="1" dirty="0">
                <a:solidFill>
                  <a:schemeClr val="accent3"/>
                </a:solidFill>
              </a:rPr>
              <a:t> </a:t>
            </a:r>
            <a:r>
              <a:rPr lang="en-US" sz="1400" i="1" dirty="0"/>
              <a:t>file from a </a:t>
            </a:r>
            <a:r>
              <a:rPr lang="en-US" sz="1400" i="1" dirty="0">
                <a:solidFill>
                  <a:schemeClr val="accent3"/>
                </a:solidFill>
              </a:rPr>
              <a:t>provided directory</a:t>
            </a:r>
            <a:r>
              <a:rPr lang="en-US" sz="1400" i="1" dirty="0"/>
              <a:t>, then </a:t>
            </a:r>
            <a:r>
              <a:rPr lang="en-US" sz="1400" i="1" dirty="0">
                <a:solidFill>
                  <a:schemeClr val="accent3"/>
                </a:solidFill>
              </a:rPr>
              <a:t>export that file </a:t>
            </a:r>
            <a:r>
              <a:rPr lang="en-US" sz="1400" i="1" dirty="0"/>
              <a:t>to a different </a:t>
            </a:r>
            <a:r>
              <a:rPr lang="en-US" sz="1400" i="1" dirty="0">
                <a:solidFill>
                  <a:schemeClr val="accent3"/>
                </a:solidFill>
              </a:rPr>
              <a:t>specified directory </a:t>
            </a:r>
            <a:r>
              <a:rPr lang="en-US" sz="1400" i="1" dirty="0"/>
              <a:t>with the </a:t>
            </a:r>
            <a:r>
              <a:rPr lang="en-US" sz="1400" i="1" dirty="0">
                <a:solidFill>
                  <a:schemeClr val="accent3"/>
                </a:solidFill>
              </a:rPr>
              <a:t>same name </a:t>
            </a:r>
            <a:r>
              <a:rPr lang="en-US" sz="1400" i="1" dirty="0"/>
              <a:t>in </a:t>
            </a:r>
            <a:r>
              <a:rPr lang="en-US" sz="1400" i="1" dirty="0" err="1">
                <a:solidFill>
                  <a:schemeClr val="accent3"/>
                </a:solidFill>
              </a:rPr>
              <a:t>fbx</a:t>
            </a:r>
            <a:r>
              <a:rPr lang="en-US" sz="1400" i="1" dirty="0">
                <a:solidFill>
                  <a:schemeClr val="accent3"/>
                </a:solidFill>
              </a:rPr>
              <a:t> and </a:t>
            </a:r>
            <a:r>
              <a:rPr lang="en-US" sz="1400" i="1" dirty="0" err="1">
                <a:solidFill>
                  <a:schemeClr val="accent3"/>
                </a:solidFill>
              </a:rPr>
              <a:t>dae</a:t>
            </a:r>
            <a:r>
              <a:rPr lang="en-US" sz="1400" i="1" dirty="0">
                <a:solidFill>
                  <a:schemeClr val="accent3"/>
                </a:solidFill>
              </a:rPr>
              <a:t> </a:t>
            </a:r>
            <a:r>
              <a:rPr lang="en-US" sz="1400" i="1" dirty="0"/>
              <a:t>formats. Make sure to </a:t>
            </a:r>
            <a:r>
              <a:rPr lang="en-US" sz="1400" i="1" dirty="0">
                <a:solidFill>
                  <a:schemeClr val="accent3"/>
                </a:solidFill>
              </a:rPr>
              <a:t>remove all of the objects </a:t>
            </a:r>
            <a:r>
              <a:rPr lang="en-US" sz="1400" i="1" dirty="0"/>
              <a:t>from the scene </a:t>
            </a:r>
            <a:r>
              <a:rPr lang="en-US" sz="1400" i="1" dirty="0">
                <a:solidFill>
                  <a:schemeClr val="accent3"/>
                </a:solidFill>
              </a:rPr>
              <a:t>between imports </a:t>
            </a:r>
            <a:r>
              <a:rPr lang="en-US" sz="1400" i="1" dirty="0"/>
              <a:t>and that the objects are in the </a:t>
            </a:r>
            <a:r>
              <a:rPr lang="en-US" sz="1400" i="1" dirty="0">
                <a:solidFill>
                  <a:schemeClr val="accent3"/>
                </a:solidFill>
              </a:rPr>
              <a:t>correct context</a:t>
            </a:r>
            <a:r>
              <a:rPr lang="en-US" sz="1400" i="1" dirty="0"/>
              <a:t>.</a:t>
            </a:r>
            <a:r>
              <a:rPr lang="en-US" sz="1400" i="1" dirty="0">
                <a:latin typeface="Roboto Light" panose="02000000000000000000" pitchFamily="2" charset="0"/>
                <a:ea typeface="Roboto Light" panose="02000000000000000000" pitchFamily="2" charset="0"/>
                <a:cs typeface="Roboto Light" panose="02000000000000000000" pitchFamily="2" charset="0"/>
              </a:rPr>
              <a:t>”</a:t>
            </a:r>
          </a:p>
        </p:txBody>
      </p:sp>
      <p:sp>
        <p:nvSpPr>
          <p:cNvPr id="29" name="TextBox 28">
            <a:extLst>
              <a:ext uri="{FF2B5EF4-FFF2-40B4-BE49-F238E27FC236}">
                <a16:creationId xmlns:a16="http://schemas.microsoft.com/office/drawing/2014/main" id="{C1D975DC-980B-423C-D49E-8E7880B64B90}"/>
              </a:ext>
            </a:extLst>
          </p:cNvPr>
          <p:cNvSpPr txBox="1"/>
          <p:nvPr/>
        </p:nvSpPr>
        <p:spPr>
          <a:xfrm>
            <a:off x="3873470" y="0"/>
            <a:ext cx="6691435" cy="369332"/>
          </a:xfrm>
          <a:prstGeom prst="rect">
            <a:avLst/>
          </a:prstGeom>
          <a:noFill/>
        </p:spPr>
        <p:txBody>
          <a:bodyPr wrap="square" rtlCol="0">
            <a:spAutoFit/>
          </a:bodyPr>
          <a:lstStyle/>
          <a:p>
            <a:r>
              <a:rPr lang="en-US" b="1"/>
              <a:t>https://chatgpt.com/</a:t>
            </a:r>
            <a:endParaRPr lang="en-US" dirty="0"/>
          </a:p>
        </p:txBody>
      </p:sp>
      <p:pic>
        <p:nvPicPr>
          <p:cNvPr id="3" name="Picture 2">
            <a:extLst>
              <a:ext uri="{FF2B5EF4-FFF2-40B4-BE49-F238E27FC236}">
                <a16:creationId xmlns:a16="http://schemas.microsoft.com/office/drawing/2014/main" id="{42F33B51-F1A0-7B0D-E8EC-BE1AC716A34F}"/>
              </a:ext>
            </a:extLst>
          </p:cNvPr>
          <p:cNvPicPr>
            <a:picLocks noChangeAspect="1"/>
          </p:cNvPicPr>
          <p:nvPr/>
        </p:nvPicPr>
        <p:blipFill rotWithShape="1">
          <a:blip r:embed="rId3"/>
          <a:srcRect b="3345"/>
          <a:stretch/>
        </p:blipFill>
        <p:spPr>
          <a:xfrm>
            <a:off x="3947335" y="369332"/>
            <a:ext cx="4826248" cy="6407986"/>
          </a:xfrm>
          <a:prstGeom prst="rect">
            <a:avLst/>
          </a:prstGeom>
        </p:spPr>
      </p:pic>
      <p:pic>
        <p:nvPicPr>
          <p:cNvPr id="5" name="Picture 4">
            <a:extLst>
              <a:ext uri="{FF2B5EF4-FFF2-40B4-BE49-F238E27FC236}">
                <a16:creationId xmlns:a16="http://schemas.microsoft.com/office/drawing/2014/main" id="{EE1976B0-9B83-8B7C-3A48-D733323B21C7}"/>
              </a:ext>
            </a:extLst>
          </p:cNvPr>
          <p:cNvPicPr>
            <a:picLocks noChangeAspect="1"/>
          </p:cNvPicPr>
          <p:nvPr/>
        </p:nvPicPr>
        <p:blipFill>
          <a:blip r:embed="rId4"/>
          <a:stretch>
            <a:fillRect/>
          </a:stretch>
        </p:blipFill>
        <p:spPr>
          <a:xfrm>
            <a:off x="8847448" y="369332"/>
            <a:ext cx="3055579" cy="1859738"/>
          </a:xfrm>
          <a:prstGeom prst="rect">
            <a:avLst/>
          </a:prstGeom>
        </p:spPr>
      </p:pic>
      <p:sp>
        <p:nvSpPr>
          <p:cNvPr id="6" name="TextBox 5">
            <a:extLst>
              <a:ext uri="{FF2B5EF4-FFF2-40B4-BE49-F238E27FC236}">
                <a16:creationId xmlns:a16="http://schemas.microsoft.com/office/drawing/2014/main" id="{A6D2659B-C17C-4E47-D3E8-5AFDA3F7D41D}"/>
              </a:ext>
            </a:extLst>
          </p:cNvPr>
          <p:cNvSpPr txBox="1"/>
          <p:nvPr/>
        </p:nvSpPr>
        <p:spPr>
          <a:xfrm>
            <a:off x="8847448" y="3316940"/>
            <a:ext cx="3010039" cy="1754326"/>
          </a:xfrm>
          <a:prstGeom prst="rect">
            <a:avLst/>
          </a:prstGeom>
          <a:noFill/>
        </p:spPr>
        <p:txBody>
          <a:bodyPr wrap="square" rtlCol="0">
            <a:spAutoFit/>
          </a:bodyPr>
          <a:lstStyle/>
          <a:p>
            <a:r>
              <a:rPr lang="en-US" dirty="0">
                <a:latin typeface="Neue Haas Grotesk Text Pro" panose="020B0504020202020204" pitchFamily="34" charset="0"/>
              </a:rPr>
              <a:t>This works immediately without any changes.</a:t>
            </a:r>
          </a:p>
          <a:p>
            <a:endParaRPr lang="en-US" dirty="0">
              <a:latin typeface="Neue Haas Grotesk Text Pro" panose="020B0504020202020204" pitchFamily="34" charset="0"/>
            </a:endParaRPr>
          </a:p>
          <a:p>
            <a:r>
              <a:rPr lang="en-US" dirty="0">
                <a:latin typeface="Neue Haas Grotesk Text Pro" panose="020B0504020202020204" pitchFamily="34" charset="0"/>
              </a:rPr>
              <a:t>I tried a small batch of 12 files, it took &lt;10sec to spit out 24 files.</a:t>
            </a:r>
          </a:p>
        </p:txBody>
      </p:sp>
      <p:sp>
        <p:nvSpPr>
          <p:cNvPr id="2" name="Rectangle 1">
            <a:extLst>
              <a:ext uri="{FF2B5EF4-FFF2-40B4-BE49-F238E27FC236}">
                <a16:creationId xmlns:a16="http://schemas.microsoft.com/office/drawing/2014/main" id="{05E96DE8-3D62-1049-0AB0-27B8246F3AA9}"/>
              </a:ext>
            </a:extLst>
          </p:cNvPr>
          <p:cNvSpPr/>
          <p:nvPr/>
        </p:nvSpPr>
        <p:spPr>
          <a:xfrm>
            <a:off x="350196" y="4640094"/>
            <a:ext cx="1999034" cy="43117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A9972FA-7BE4-FFBE-50AA-57664E9341DD}"/>
              </a:ext>
            </a:extLst>
          </p:cNvPr>
          <p:cNvGrpSpPr/>
          <p:nvPr/>
        </p:nvGrpSpPr>
        <p:grpSpPr>
          <a:xfrm>
            <a:off x="1410077" y="3939131"/>
            <a:ext cx="1413517" cy="2197484"/>
            <a:chOff x="8581112" y="332509"/>
            <a:chExt cx="3466493" cy="5389086"/>
          </a:xfrm>
        </p:grpSpPr>
        <p:grpSp>
          <p:nvGrpSpPr>
            <p:cNvPr id="28" name="Group 27">
              <a:extLst>
                <a:ext uri="{FF2B5EF4-FFF2-40B4-BE49-F238E27FC236}">
                  <a16:creationId xmlns:a16="http://schemas.microsoft.com/office/drawing/2014/main" id="{F4D48574-136A-32FD-8BB9-ED745EEE13C1}"/>
                </a:ext>
              </a:extLst>
            </p:cNvPr>
            <p:cNvGrpSpPr/>
            <p:nvPr/>
          </p:nvGrpSpPr>
          <p:grpSpPr>
            <a:xfrm>
              <a:off x="8629751" y="332509"/>
              <a:ext cx="1937426" cy="2082131"/>
              <a:chOff x="8934855" y="541205"/>
              <a:chExt cx="1937426" cy="2082131"/>
            </a:xfrm>
          </p:grpSpPr>
          <p:sp>
            <p:nvSpPr>
              <p:cNvPr id="44" name="Rectangle 43">
                <a:extLst>
                  <a:ext uri="{FF2B5EF4-FFF2-40B4-BE49-F238E27FC236}">
                    <a16:creationId xmlns:a16="http://schemas.microsoft.com/office/drawing/2014/main" id="{4A9E0914-6B08-E7E7-CA3E-04F7DA61A075}"/>
                  </a:ext>
                </a:extLst>
              </p:cNvPr>
              <p:cNvSpPr/>
              <p:nvPr/>
            </p:nvSpPr>
            <p:spPr>
              <a:xfrm>
                <a:off x="8934855" y="54120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5" name="Rectangle 44">
                <a:extLst>
                  <a:ext uri="{FF2B5EF4-FFF2-40B4-BE49-F238E27FC236}">
                    <a16:creationId xmlns:a16="http://schemas.microsoft.com/office/drawing/2014/main" id="{22C71515-AE61-BE46-A90E-12A884000FA9}"/>
                  </a:ext>
                </a:extLst>
              </p:cNvPr>
              <p:cNvSpPr/>
              <p:nvPr/>
            </p:nvSpPr>
            <p:spPr>
              <a:xfrm>
                <a:off x="9120086" y="71184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6" name="Rectangle 45">
                <a:extLst>
                  <a:ext uri="{FF2B5EF4-FFF2-40B4-BE49-F238E27FC236}">
                    <a16:creationId xmlns:a16="http://schemas.microsoft.com/office/drawing/2014/main" id="{3CD2D22C-4FC9-D7FB-BDC1-09A3C054DAF2}"/>
                  </a:ext>
                </a:extLst>
              </p:cNvPr>
              <p:cNvSpPr/>
              <p:nvPr/>
            </p:nvSpPr>
            <p:spPr>
              <a:xfrm>
                <a:off x="9305317" y="882485"/>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7" name="Rectangle 46">
                <a:extLst>
                  <a:ext uri="{FF2B5EF4-FFF2-40B4-BE49-F238E27FC236}">
                    <a16:creationId xmlns:a16="http://schemas.microsoft.com/office/drawing/2014/main" id="{7422610D-A14C-2372-ADF2-CB4842032075}"/>
                  </a:ext>
                </a:extLst>
              </p:cNvPr>
              <p:cNvSpPr/>
              <p:nvPr/>
            </p:nvSpPr>
            <p:spPr>
              <a:xfrm>
                <a:off x="9490548" y="1053124"/>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latin typeface="NeueHaasGroteskDisp Pro Md" panose="020B0604020202020204" pitchFamily="34" charset="0"/>
                  </a:rPr>
                  <a:t>GLB</a:t>
                </a:r>
              </a:p>
            </p:txBody>
          </p:sp>
          <p:sp>
            <p:nvSpPr>
              <p:cNvPr id="48" name="Rectangle 47">
                <a:extLst>
                  <a:ext uri="{FF2B5EF4-FFF2-40B4-BE49-F238E27FC236}">
                    <a16:creationId xmlns:a16="http://schemas.microsoft.com/office/drawing/2014/main" id="{4BA9CB7A-E7EB-9E0E-1225-EDDF6359C91D}"/>
                  </a:ext>
                </a:extLst>
              </p:cNvPr>
              <p:cNvSpPr/>
              <p:nvPr/>
            </p:nvSpPr>
            <p:spPr>
              <a:xfrm>
                <a:off x="9675779" y="1223763"/>
                <a:ext cx="1196502" cy="139957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err="1">
                    <a:latin typeface="NeueHaasGroteskDisp Pro Md" panose="020B0604020202020204" pitchFamily="34" charset="0"/>
                  </a:rPr>
                  <a:t>Bob.glb</a:t>
                </a:r>
                <a:endParaRPr lang="en-US" sz="1200" dirty="0">
                  <a:latin typeface="NeueHaasGroteskDisp Pro Md" panose="020B0604020202020204" pitchFamily="34" charset="0"/>
                </a:endParaRPr>
              </a:p>
            </p:txBody>
          </p:sp>
        </p:grpSp>
        <p:grpSp>
          <p:nvGrpSpPr>
            <p:cNvPr id="30" name="Group 29">
              <a:extLst>
                <a:ext uri="{FF2B5EF4-FFF2-40B4-BE49-F238E27FC236}">
                  <a16:creationId xmlns:a16="http://schemas.microsoft.com/office/drawing/2014/main" id="{C0AB3B21-0688-AC0D-F8B3-49FABA1BC14A}"/>
                </a:ext>
              </a:extLst>
            </p:cNvPr>
            <p:cNvGrpSpPr/>
            <p:nvPr/>
          </p:nvGrpSpPr>
          <p:grpSpPr>
            <a:xfrm>
              <a:off x="10110179" y="3639464"/>
              <a:ext cx="1937426" cy="2082131"/>
              <a:chOff x="9903568" y="3634600"/>
              <a:chExt cx="1937426" cy="2082131"/>
            </a:xfrm>
          </p:grpSpPr>
          <p:sp>
            <p:nvSpPr>
              <p:cNvPr id="39" name="Rectangle 38">
                <a:extLst>
                  <a:ext uri="{FF2B5EF4-FFF2-40B4-BE49-F238E27FC236}">
                    <a16:creationId xmlns:a16="http://schemas.microsoft.com/office/drawing/2014/main" id="{C0F408C4-244D-24A1-1478-EEA7203454B2}"/>
                  </a:ext>
                </a:extLst>
              </p:cNvPr>
              <p:cNvSpPr/>
              <p:nvPr/>
            </p:nvSpPr>
            <p:spPr>
              <a:xfrm>
                <a:off x="9903568" y="363460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0" name="Rectangle 39">
                <a:extLst>
                  <a:ext uri="{FF2B5EF4-FFF2-40B4-BE49-F238E27FC236}">
                    <a16:creationId xmlns:a16="http://schemas.microsoft.com/office/drawing/2014/main" id="{84389B31-3D56-7B56-0DE3-10800B97A28D}"/>
                  </a:ext>
                </a:extLst>
              </p:cNvPr>
              <p:cNvSpPr/>
              <p:nvPr/>
            </p:nvSpPr>
            <p:spPr>
              <a:xfrm>
                <a:off x="10088799" y="380524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1" name="Rectangle 40">
                <a:extLst>
                  <a:ext uri="{FF2B5EF4-FFF2-40B4-BE49-F238E27FC236}">
                    <a16:creationId xmlns:a16="http://schemas.microsoft.com/office/drawing/2014/main" id="{A06A0300-2F3C-1C0C-09BD-A98049A945A9}"/>
                  </a:ext>
                </a:extLst>
              </p:cNvPr>
              <p:cNvSpPr/>
              <p:nvPr/>
            </p:nvSpPr>
            <p:spPr>
              <a:xfrm>
                <a:off x="10274030" y="3975880"/>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42" name="Rectangle 41">
                <a:extLst>
                  <a:ext uri="{FF2B5EF4-FFF2-40B4-BE49-F238E27FC236}">
                    <a16:creationId xmlns:a16="http://schemas.microsoft.com/office/drawing/2014/main" id="{F3A03852-E55B-FDA9-DA6F-C5FE0D0CA29B}"/>
                  </a:ext>
                </a:extLst>
              </p:cNvPr>
              <p:cNvSpPr/>
              <p:nvPr/>
            </p:nvSpPr>
            <p:spPr>
              <a:xfrm>
                <a:off x="10459261" y="4146519"/>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a:latin typeface="NeueHaasGroteskDisp Pro Md" panose="020B0604020202020204" pitchFamily="34" charset="0"/>
                  </a:rPr>
                  <a:t>GLB</a:t>
                </a:r>
              </a:p>
            </p:txBody>
          </p:sp>
          <p:sp>
            <p:nvSpPr>
              <p:cNvPr id="43" name="Rectangle 42">
                <a:extLst>
                  <a:ext uri="{FF2B5EF4-FFF2-40B4-BE49-F238E27FC236}">
                    <a16:creationId xmlns:a16="http://schemas.microsoft.com/office/drawing/2014/main" id="{B42116BA-6FFC-FD6C-0DF7-C3DCD3FA00E7}"/>
                  </a:ext>
                </a:extLst>
              </p:cNvPr>
              <p:cNvSpPr/>
              <p:nvPr/>
            </p:nvSpPr>
            <p:spPr>
              <a:xfrm>
                <a:off x="10644492" y="4317158"/>
                <a:ext cx="1196502" cy="1399573"/>
              </a:xfrm>
              <a:prstGeom prst="rect">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200" dirty="0" err="1">
                    <a:latin typeface="NeueHaasGroteskDisp Pro Md" panose="020B0604020202020204" pitchFamily="34" charset="0"/>
                  </a:rPr>
                  <a:t>Bob.dae</a:t>
                </a:r>
                <a:endParaRPr lang="en-US" sz="1200" dirty="0">
                  <a:latin typeface="NeueHaasGroteskDisp Pro Md" panose="020B0604020202020204" pitchFamily="34" charset="0"/>
                </a:endParaRPr>
              </a:p>
            </p:txBody>
          </p:sp>
        </p:grpSp>
        <p:grpSp>
          <p:nvGrpSpPr>
            <p:cNvPr id="31" name="Group 30">
              <a:extLst>
                <a:ext uri="{FF2B5EF4-FFF2-40B4-BE49-F238E27FC236}">
                  <a16:creationId xmlns:a16="http://schemas.microsoft.com/office/drawing/2014/main" id="{5B0A0596-8F1B-F748-4210-D0DA339BFD45}"/>
                </a:ext>
              </a:extLst>
            </p:cNvPr>
            <p:cNvGrpSpPr/>
            <p:nvPr/>
          </p:nvGrpSpPr>
          <p:grpSpPr>
            <a:xfrm>
              <a:off x="8581112" y="3639464"/>
              <a:ext cx="1937426" cy="2082131"/>
              <a:chOff x="8400644" y="3639464"/>
              <a:chExt cx="1937426" cy="2082131"/>
            </a:xfrm>
          </p:grpSpPr>
          <p:sp>
            <p:nvSpPr>
              <p:cNvPr id="34" name="Rectangle 33">
                <a:extLst>
                  <a:ext uri="{FF2B5EF4-FFF2-40B4-BE49-F238E27FC236}">
                    <a16:creationId xmlns:a16="http://schemas.microsoft.com/office/drawing/2014/main" id="{AE06BA8E-5B04-AB35-61FE-90FD1648B3A7}"/>
                  </a:ext>
                </a:extLst>
              </p:cNvPr>
              <p:cNvSpPr/>
              <p:nvPr/>
            </p:nvSpPr>
            <p:spPr>
              <a:xfrm>
                <a:off x="8400644" y="363946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35" name="Rectangle 34">
                <a:extLst>
                  <a:ext uri="{FF2B5EF4-FFF2-40B4-BE49-F238E27FC236}">
                    <a16:creationId xmlns:a16="http://schemas.microsoft.com/office/drawing/2014/main" id="{024C904A-9D13-0349-4E02-71DE5851BA55}"/>
                  </a:ext>
                </a:extLst>
              </p:cNvPr>
              <p:cNvSpPr/>
              <p:nvPr/>
            </p:nvSpPr>
            <p:spPr>
              <a:xfrm>
                <a:off x="8585875" y="381010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36" name="Rectangle 35">
                <a:extLst>
                  <a:ext uri="{FF2B5EF4-FFF2-40B4-BE49-F238E27FC236}">
                    <a16:creationId xmlns:a16="http://schemas.microsoft.com/office/drawing/2014/main" id="{23B5F63B-377C-EB23-DD83-648F325D7A01}"/>
                  </a:ext>
                </a:extLst>
              </p:cNvPr>
              <p:cNvSpPr/>
              <p:nvPr/>
            </p:nvSpPr>
            <p:spPr>
              <a:xfrm>
                <a:off x="8771106" y="3980744"/>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sz="1200">
                  <a:latin typeface="NeueHaasGroteskDisp Pro Md" panose="020B0604020202020204" pitchFamily="34" charset="0"/>
                </a:endParaRPr>
              </a:p>
            </p:txBody>
          </p:sp>
          <p:sp>
            <p:nvSpPr>
              <p:cNvPr id="37" name="Rectangle 36">
                <a:extLst>
                  <a:ext uri="{FF2B5EF4-FFF2-40B4-BE49-F238E27FC236}">
                    <a16:creationId xmlns:a16="http://schemas.microsoft.com/office/drawing/2014/main" id="{AE121A51-7826-6D97-74F8-2C047DF22FC6}"/>
                  </a:ext>
                </a:extLst>
              </p:cNvPr>
              <p:cNvSpPr/>
              <p:nvPr/>
            </p:nvSpPr>
            <p:spPr>
              <a:xfrm>
                <a:off x="8956337" y="4151383"/>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a:latin typeface="NeueHaasGroteskDisp Pro Md" panose="020B0604020202020204" pitchFamily="34" charset="0"/>
                  </a:rPr>
                  <a:t>GLB</a:t>
                </a:r>
              </a:p>
            </p:txBody>
          </p:sp>
          <p:sp>
            <p:nvSpPr>
              <p:cNvPr id="38" name="Rectangle 37">
                <a:extLst>
                  <a:ext uri="{FF2B5EF4-FFF2-40B4-BE49-F238E27FC236}">
                    <a16:creationId xmlns:a16="http://schemas.microsoft.com/office/drawing/2014/main" id="{19ED4400-4E1D-1FD2-C850-1616A05C712B}"/>
                  </a:ext>
                </a:extLst>
              </p:cNvPr>
              <p:cNvSpPr/>
              <p:nvPr/>
            </p:nvSpPr>
            <p:spPr>
              <a:xfrm>
                <a:off x="9141568" y="4322022"/>
                <a:ext cx="1196502" cy="1399573"/>
              </a:xfrm>
              <a:prstGeom prst="rect">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1200" dirty="0" err="1">
                    <a:latin typeface="NeueHaasGroteskDisp Pro Md" panose="020B0604020202020204" pitchFamily="34" charset="0"/>
                  </a:rPr>
                  <a:t>Bob.fbx</a:t>
                </a:r>
                <a:endParaRPr lang="en-US" sz="1200" dirty="0">
                  <a:latin typeface="NeueHaasGroteskDisp Pro Md" panose="020B0604020202020204" pitchFamily="34" charset="0"/>
                </a:endParaRPr>
              </a:p>
            </p:txBody>
          </p:sp>
        </p:grpSp>
        <p:cxnSp>
          <p:nvCxnSpPr>
            <p:cNvPr id="32" name="Connector: Elbow 31">
              <a:extLst>
                <a:ext uri="{FF2B5EF4-FFF2-40B4-BE49-F238E27FC236}">
                  <a16:creationId xmlns:a16="http://schemas.microsoft.com/office/drawing/2014/main" id="{9FA42158-8B0A-C2C3-A3EE-49BC11211FAC}"/>
                </a:ext>
              </a:extLst>
            </p:cNvPr>
            <p:cNvCxnSpPr>
              <a:stCxn id="48" idx="2"/>
              <a:endCxn id="34" idx="0"/>
            </p:cNvCxnSpPr>
            <p:nvPr/>
          </p:nvCxnSpPr>
          <p:spPr>
            <a:xfrm rot="5400000">
              <a:off x="8961733" y="2632271"/>
              <a:ext cx="1224824" cy="789563"/>
            </a:xfrm>
            <a:prstGeom prst="bentConnector3">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3BCAB4ED-5136-08C2-0816-D11E5D0D70CB}"/>
                </a:ext>
              </a:extLst>
            </p:cNvPr>
            <p:cNvCxnSpPr>
              <a:stCxn id="48" idx="2"/>
              <a:endCxn id="39" idx="0"/>
            </p:cNvCxnSpPr>
            <p:nvPr/>
          </p:nvCxnSpPr>
          <p:spPr>
            <a:xfrm rot="16200000" flipH="1">
              <a:off x="9726266" y="2657300"/>
              <a:ext cx="1224824" cy="739504"/>
            </a:xfrm>
            <a:prstGeom prst="bentConnector3">
              <a:avLst/>
            </a:prstGeom>
            <a:ln w="28575">
              <a:solidFill>
                <a:schemeClr val="bg1"/>
              </a:solidFill>
              <a:tailEnd type="triangle"/>
            </a:ln>
          </p:spPr>
          <p:style>
            <a:lnRef idx="1">
              <a:schemeClr val="dk1"/>
            </a:lnRef>
            <a:fillRef idx="0">
              <a:schemeClr val="dk1"/>
            </a:fillRef>
            <a:effectRef idx="0">
              <a:schemeClr val="dk1"/>
            </a:effectRef>
            <a:fontRef idx="minor">
              <a:schemeClr val="tx1"/>
            </a:fontRef>
          </p:style>
        </p:cxnSp>
      </p:grpSp>
      <p:sp>
        <p:nvSpPr>
          <p:cNvPr id="49" name="Rectangle 48">
            <a:extLst>
              <a:ext uri="{FF2B5EF4-FFF2-40B4-BE49-F238E27FC236}">
                <a16:creationId xmlns:a16="http://schemas.microsoft.com/office/drawing/2014/main" id="{4C37DDED-FABE-CF8D-A2BA-EE320010C94A}"/>
              </a:ext>
            </a:extLst>
          </p:cNvPr>
          <p:cNvSpPr/>
          <p:nvPr/>
        </p:nvSpPr>
        <p:spPr>
          <a:xfrm>
            <a:off x="370599" y="3913330"/>
            <a:ext cx="866390" cy="6051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Dir</a:t>
            </a:r>
          </a:p>
        </p:txBody>
      </p:sp>
      <p:sp>
        <p:nvSpPr>
          <p:cNvPr id="50" name="Rectangle 49">
            <a:extLst>
              <a:ext uri="{FF2B5EF4-FFF2-40B4-BE49-F238E27FC236}">
                <a16:creationId xmlns:a16="http://schemas.microsoft.com/office/drawing/2014/main" id="{882A906F-465E-75C6-FF72-F2BC4B9803C4}"/>
              </a:ext>
            </a:extLst>
          </p:cNvPr>
          <p:cNvSpPr/>
          <p:nvPr/>
        </p:nvSpPr>
        <p:spPr>
          <a:xfrm>
            <a:off x="370591" y="5273190"/>
            <a:ext cx="890124" cy="60516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Output Dir</a:t>
            </a:r>
          </a:p>
        </p:txBody>
      </p:sp>
    </p:spTree>
    <p:extLst>
      <p:ext uri="{BB962C8B-B14F-4D97-AF65-F5344CB8AC3E}">
        <p14:creationId xmlns:p14="http://schemas.microsoft.com/office/powerpoint/2010/main" val="22760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51FB46-AD07-507A-3253-38EB458E6ED3}"/>
              </a:ext>
            </a:extLst>
          </p:cNvPr>
          <p:cNvSpPr txBox="1"/>
          <p:nvPr/>
        </p:nvSpPr>
        <p:spPr>
          <a:xfrm>
            <a:off x="209158" y="223021"/>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How do I Run a Python Script?</a:t>
            </a:r>
          </a:p>
        </p:txBody>
      </p:sp>
      <p:sp>
        <p:nvSpPr>
          <p:cNvPr id="8" name="TextBox 7">
            <a:extLst>
              <a:ext uri="{FF2B5EF4-FFF2-40B4-BE49-F238E27FC236}">
                <a16:creationId xmlns:a16="http://schemas.microsoft.com/office/drawing/2014/main" id="{A666EBBF-8C34-810A-821F-6098AC3DE7F1}"/>
              </a:ext>
            </a:extLst>
          </p:cNvPr>
          <p:cNvSpPr txBox="1"/>
          <p:nvPr/>
        </p:nvSpPr>
        <p:spPr>
          <a:xfrm>
            <a:off x="278112" y="1332652"/>
            <a:ext cx="10505000" cy="830997"/>
          </a:xfrm>
          <a:prstGeom prst="rect">
            <a:avLst/>
          </a:prstGeom>
          <a:noFill/>
        </p:spPr>
        <p:txBody>
          <a:bodyPr wrap="square" rtlCol="0">
            <a:spAutoFit/>
          </a:bodyPr>
          <a:lstStyle/>
          <a:p>
            <a:pPr marL="342900" indent="-342900">
              <a:buAutoNum type="arabicPeriod"/>
            </a:pPr>
            <a:r>
              <a:rPr lang="en-US" sz="1600" dirty="0">
                <a:latin typeface="Neue Haas Grotesk Text Pro" panose="020B0504020202020204" pitchFamily="34" charset="0"/>
              </a:rPr>
              <a:t>Install Python (</a:t>
            </a:r>
            <a:r>
              <a:rPr lang="en-US" sz="1600" dirty="0">
                <a:latin typeface="Neue Haas Grotesk Text Pro" panose="020B0504020202020204" pitchFamily="34" charset="0"/>
                <a:hlinkClick r:id="rId2"/>
              </a:rPr>
              <a:t>https://www.python.org/downloads/</a:t>
            </a:r>
            <a:r>
              <a:rPr lang="en-US" sz="1600" dirty="0">
                <a:latin typeface="Neue Haas Grotesk Text Pro" panose="020B0504020202020204" pitchFamily="34" charset="0"/>
              </a:rPr>
              <a:t>) or a package manager (</a:t>
            </a:r>
            <a:r>
              <a:rPr lang="en-US" sz="1600" dirty="0" err="1">
                <a:latin typeface="Neue Haas Grotesk Text Pro" panose="020B0504020202020204" pitchFamily="34" charset="0"/>
              </a:rPr>
              <a:t>Conda</a:t>
            </a:r>
            <a:r>
              <a:rPr lang="en-US" sz="1600" dirty="0">
                <a:latin typeface="Neue Haas Grotesk Text Pro" panose="020B0504020202020204" pitchFamily="34" charset="0"/>
              </a:rPr>
              <a:t>, </a:t>
            </a:r>
            <a:r>
              <a:rPr lang="en-US" sz="1600" dirty="0" err="1">
                <a:latin typeface="Neue Haas Grotesk Text Pro" panose="020B0504020202020204" pitchFamily="34" charset="0"/>
              </a:rPr>
              <a:t>Miniforge</a:t>
            </a:r>
            <a:r>
              <a:rPr lang="en-US" sz="1600" dirty="0">
                <a:latin typeface="Neue Haas Grotesk Text Pro" panose="020B0504020202020204" pitchFamily="34" charset="0"/>
              </a:rPr>
              <a:t>, Anaconda)</a:t>
            </a:r>
          </a:p>
          <a:p>
            <a:pPr marL="342900" indent="-342900">
              <a:buAutoNum type="arabicPeriod"/>
            </a:pPr>
            <a:r>
              <a:rPr lang="en-US" sz="1600" dirty="0">
                <a:latin typeface="Neue Haas Grotesk Text Pro" panose="020B0504020202020204" pitchFamily="34" charset="0"/>
              </a:rPr>
              <a:t>Save program as “.</a:t>
            </a:r>
            <a:r>
              <a:rPr lang="en-US" sz="1600" dirty="0" err="1">
                <a:latin typeface="Neue Haas Grotesk Text Pro" panose="020B0504020202020204" pitchFamily="34" charset="0"/>
              </a:rPr>
              <a:t>py</a:t>
            </a:r>
            <a:r>
              <a:rPr lang="en-US" sz="1600" dirty="0">
                <a:latin typeface="Neue Haas Grotesk Text Pro" panose="020B0504020202020204" pitchFamily="34" charset="0"/>
              </a:rPr>
              <a:t>” file</a:t>
            </a:r>
          </a:p>
          <a:p>
            <a:pPr marL="342900" indent="-342900">
              <a:buAutoNum type="arabicPeriod"/>
            </a:pPr>
            <a:r>
              <a:rPr lang="en-US" sz="1600" dirty="0">
                <a:latin typeface="Neue Haas Grotesk Text Pro" panose="020B0504020202020204" pitchFamily="34" charset="0"/>
              </a:rPr>
              <a:t>Run the “.</a:t>
            </a:r>
            <a:r>
              <a:rPr lang="en-US" sz="1600" dirty="0" err="1">
                <a:latin typeface="Neue Haas Grotesk Text Pro" panose="020B0504020202020204" pitchFamily="34" charset="0"/>
              </a:rPr>
              <a:t>py</a:t>
            </a:r>
            <a:r>
              <a:rPr lang="en-US" sz="1600" dirty="0">
                <a:latin typeface="Neue Haas Grotesk Text Pro" panose="020B0504020202020204" pitchFamily="34" charset="0"/>
              </a:rPr>
              <a:t>” file:</a:t>
            </a:r>
          </a:p>
        </p:txBody>
      </p:sp>
      <p:grpSp>
        <p:nvGrpSpPr>
          <p:cNvPr id="24" name="Group 23">
            <a:extLst>
              <a:ext uri="{FF2B5EF4-FFF2-40B4-BE49-F238E27FC236}">
                <a16:creationId xmlns:a16="http://schemas.microsoft.com/office/drawing/2014/main" id="{F1CBEAD8-7AC0-1DF3-1175-A20F54E91E78}"/>
              </a:ext>
            </a:extLst>
          </p:cNvPr>
          <p:cNvGrpSpPr/>
          <p:nvPr/>
        </p:nvGrpSpPr>
        <p:grpSpPr>
          <a:xfrm>
            <a:off x="7586016" y="2494212"/>
            <a:ext cx="4339982" cy="1483415"/>
            <a:chOff x="7736840" y="2579536"/>
            <a:chExt cx="4339982" cy="1483415"/>
          </a:xfrm>
        </p:grpSpPr>
        <p:pic>
          <p:nvPicPr>
            <p:cNvPr id="16" name="Picture 15">
              <a:extLst>
                <a:ext uri="{FF2B5EF4-FFF2-40B4-BE49-F238E27FC236}">
                  <a16:creationId xmlns:a16="http://schemas.microsoft.com/office/drawing/2014/main" id="{E52C671B-8528-6786-9BA3-E421BB42E22A}"/>
                </a:ext>
              </a:extLst>
            </p:cNvPr>
            <p:cNvPicPr>
              <a:picLocks noChangeAspect="1"/>
            </p:cNvPicPr>
            <p:nvPr/>
          </p:nvPicPr>
          <p:blipFill>
            <a:blip r:embed="rId3"/>
            <a:stretch>
              <a:fillRect/>
            </a:stretch>
          </p:blipFill>
          <p:spPr>
            <a:xfrm>
              <a:off x="7838272" y="3755314"/>
              <a:ext cx="4238550" cy="307637"/>
            </a:xfrm>
            <a:prstGeom prst="rect">
              <a:avLst/>
            </a:prstGeom>
          </p:spPr>
        </p:pic>
        <p:sp>
          <p:nvSpPr>
            <p:cNvPr id="17" name="TextBox 16">
              <a:extLst>
                <a:ext uri="{FF2B5EF4-FFF2-40B4-BE49-F238E27FC236}">
                  <a16:creationId xmlns:a16="http://schemas.microsoft.com/office/drawing/2014/main" id="{F626AD49-6A5B-FD04-4A01-3135D595288D}"/>
                </a:ext>
              </a:extLst>
            </p:cNvPr>
            <p:cNvSpPr txBox="1"/>
            <p:nvPr/>
          </p:nvSpPr>
          <p:spPr>
            <a:xfrm>
              <a:off x="7736840" y="2579536"/>
              <a:ext cx="3518108" cy="369332"/>
            </a:xfrm>
            <a:prstGeom prst="rect">
              <a:avLst/>
            </a:prstGeom>
            <a:noFill/>
          </p:spPr>
          <p:txBody>
            <a:bodyPr wrap="square" rtlCol="0">
              <a:spAutoFit/>
            </a:bodyPr>
            <a:lstStyle/>
            <a:p>
              <a:r>
                <a:rPr lang="en-US" b="1" dirty="0">
                  <a:latin typeface="Neue Haas Grotesk Text Pro" panose="020B0504020202020204" pitchFamily="34" charset="0"/>
                </a:rPr>
                <a:t>From the command line:</a:t>
              </a:r>
            </a:p>
          </p:txBody>
        </p:sp>
        <p:sp>
          <p:nvSpPr>
            <p:cNvPr id="22" name="TextBox 21">
              <a:extLst>
                <a:ext uri="{FF2B5EF4-FFF2-40B4-BE49-F238E27FC236}">
                  <a16:creationId xmlns:a16="http://schemas.microsoft.com/office/drawing/2014/main" id="{BA62A6B0-430B-E0C1-BC7C-98115611E80D}"/>
                </a:ext>
              </a:extLst>
            </p:cNvPr>
            <p:cNvSpPr txBox="1"/>
            <p:nvPr/>
          </p:nvSpPr>
          <p:spPr>
            <a:xfrm>
              <a:off x="7736840" y="3478315"/>
              <a:ext cx="2511440" cy="276999"/>
            </a:xfrm>
            <a:prstGeom prst="rect">
              <a:avLst/>
            </a:prstGeom>
            <a:noFill/>
          </p:spPr>
          <p:txBody>
            <a:bodyPr wrap="square" rtlCol="0">
              <a:spAutoFit/>
            </a:bodyPr>
            <a:lstStyle/>
            <a:p>
              <a:r>
                <a:rPr lang="en-US" sz="1200" dirty="0"/>
                <a:t>Go to the directory the script is in:</a:t>
              </a:r>
            </a:p>
          </p:txBody>
        </p:sp>
      </p:grpSp>
      <p:grpSp>
        <p:nvGrpSpPr>
          <p:cNvPr id="25" name="Group 24">
            <a:extLst>
              <a:ext uri="{FF2B5EF4-FFF2-40B4-BE49-F238E27FC236}">
                <a16:creationId xmlns:a16="http://schemas.microsoft.com/office/drawing/2014/main" id="{C1B243AC-4ED9-05DA-9FA3-12BBDC787E12}"/>
              </a:ext>
            </a:extLst>
          </p:cNvPr>
          <p:cNvGrpSpPr/>
          <p:nvPr/>
        </p:nvGrpSpPr>
        <p:grpSpPr>
          <a:xfrm>
            <a:off x="278112" y="2415774"/>
            <a:ext cx="7193517" cy="3191558"/>
            <a:chOff x="278111" y="2496805"/>
            <a:chExt cx="7193517" cy="3191558"/>
          </a:xfrm>
        </p:grpSpPr>
        <p:grpSp>
          <p:nvGrpSpPr>
            <p:cNvPr id="23" name="Group 22">
              <a:extLst>
                <a:ext uri="{FF2B5EF4-FFF2-40B4-BE49-F238E27FC236}">
                  <a16:creationId xmlns:a16="http://schemas.microsoft.com/office/drawing/2014/main" id="{86E80F03-A214-067C-8CF9-043284BEA20A}"/>
                </a:ext>
              </a:extLst>
            </p:cNvPr>
            <p:cNvGrpSpPr/>
            <p:nvPr/>
          </p:nvGrpSpPr>
          <p:grpSpPr>
            <a:xfrm>
              <a:off x="278111" y="2496805"/>
              <a:ext cx="7193517" cy="3128043"/>
              <a:chOff x="319991" y="2516021"/>
              <a:chExt cx="7193517" cy="3128043"/>
            </a:xfrm>
          </p:grpSpPr>
          <p:pic>
            <p:nvPicPr>
              <p:cNvPr id="12" name="Picture 11">
                <a:extLst>
                  <a:ext uri="{FF2B5EF4-FFF2-40B4-BE49-F238E27FC236}">
                    <a16:creationId xmlns:a16="http://schemas.microsoft.com/office/drawing/2014/main" id="{E54048B3-2DAD-A219-934D-483503253FA7}"/>
                  </a:ext>
                </a:extLst>
              </p:cNvPr>
              <p:cNvPicPr>
                <a:picLocks noChangeAspect="1"/>
              </p:cNvPicPr>
              <p:nvPr/>
            </p:nvPicPr>
            <p:blipFill>
              <a:blip r:embed="rId4">
                <a:duotone>
                  <a:schemeClr val="bg2">
                    <a:shade val="45000"/>
                    <a:satMod val="135000"/>
                  </a:schemeClr>
                  <a:prstClr val="white"/>
                </a:duotone>
              </a:blip>
              <a:stretch>
                <a:fillRect/>
              </a:stretch>
            </p:blipFill>
            <p:spPr>
              <a:xfrm>
                <a:off x="319991" y="2948868"/>
                <a:ext cx="7193517" cy="2695196"/>
              </a:xfrm>
              <a:prstGeom prst="rect">
                <a:avLst/>
              </a:prstGeom>
            </p:spPr>
          </p:pic>
          <p:sp>
            <p:nvSpPr>
              <p:cNvPr id="20" name="TextBox 19">
                <a:extLst>
                  <a:ext uri="{FF2B5EF4-FFF2-40B4-BE49-F238E27FC236}">
                    <a16:creationId xmlns:a16="http://schemas.microsoft.com/office/drawing/2014/main" id="{B76D68EF-15C8-E650-EED2-614600906684}"/>
                  </a:ext>
                </a:extLst>
              </p:cNvPr>
              <p:cNvSpPr txBox="1"/>
              <p:nvPr/>
            </p:nvSpPr>
            <p:spPr>
              <a:xfrm>
                <a:off x="319991" y="2516021"/>
                <a:ext cx="5442985" cy="369332"/>
              </a:xfrm>
              <a:prstGeom prst="rect">
                <a:avLst/>
              </a:prstGeom>
              <a:noFill/>
            </p:spPr>
            <p:txBody>
              <a:bodyPr wrap="square" rtlCol="0">
                <a:spAutoFit/>
              </a:bodyPr>
              <a:lstStyle/>
              <a:p>
                <a:r>
                  <a:rPr lang="en-US" b="1" dirty="0">
                    <a:latin typeface="Neue Haas Grotesk Text Pro" panose="020B0504020202020204" pitchFamily="34" charset="0"/>
                  </a:rPr>
                  <a:t>Inside a program (e.g. Blender or your IDE)</a:t>
                </a:r>
              </a:p>
            </p:txBody>
          </p:sp>
        </p:grpSp>
        <p:pic>
          <p:nvPicPr>
            <p:cNvPr id="14" name="Picture 13">
              <a:extLst>
                <a:ext uri="{FF2B5EF4-FFF2-40B4-BE49-F238E27FC236}">
                  <a16:creationId xmlns:a16="http://schemas.microsoft.com/office/drawing/2014/main" id="{B4F10AD9-DE8B-22E4-5900-EFF75DB6FCAC}"/>
                </a:ext>
              </a:extLst>
            </p:cNvPr>
            <p:cNvPicPr>
              <a:picLocks noChangeAspect="1"/>
            </p:cNvPicPr>
            <p:nvPr/>
          </p:nvPicPr>
          <p:blipFill rotWithShape="1">
            <a:blip r:embed="rId4"/>
            <a:srcRect l="30532" t="4395" r="27175" b="-2241"/>
            <a:stretch/>
          </p:blipFill>
          <p:spPr>
            <a:xfrm>
              <a:off x="2460003" y="3051150"/>
              <a:ext cx="3042381" cy="2637213"/>
            </a:xfrm>
            <a:prstGeom prst="rect">
              <a:avLst/>
            </a:prstGeom>
          </p:spPr>
        </p:pic>
      </p:grpSp>
      <p:sp>
        <p:nvSpPr>
          <p:cNvPr id="2" name="Rectangle 1">
            <a:extLst>
              <a:ext uri="{FF2B5EF4-FFF2-40B4-BE49-F238E27FC236}">
                <a16:creationId xmlns:a16="http://schemas.microsoft.com/office/drawing/2014/main" id="{A304D1F6-68B5-01DE-B9B3-E40BF2A599A2}"/>
              </a:ext>
            </a:extLst>
          </p:cNvPr>
          <p:cNvSpPr/>
          <p:nvPr/>
        </p:nvSpPr>
        <p:spPr>
          <a:xfrm>
            <a:off x="11288949" y="6167336"/>
            <a:ext cx="637049" cy="58366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863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02405" y="2049907"/>
            <a:ext cx="4683340" cy="4568372"/>
          </a:xfrm>
          <a:solidFill>
            <a:srgbClr val="EAEEF3"/>
          </a:solidFill>
          <a:ln>
            <a:noFill/>
          </a:ln>
        </p:spPr>
        <p:txBody>
          <a:bodyPr lIns="182880" bIns="182880" numCol="1" rtlCol="0" anchor="t">
            <a:normAutofit fontScale="92500" lnSpcReduction="20000"/>
          </a:bodyPr>
          <a:lstStyle/>
          <a:p>
            <a:pPr marL="0" indent="0">
              <a:lnSpc>
                <a:spcPct val="120000"/>
              </a:lnSpc>
              <a:spcBef>
                <a:spcPts val="1000"/>
              </a:spcBef>
              <a:buNone/>
            </a:pPr>
            <a:r>
              <a:rPr lang="en-US" sz="1400" b="1" dirty="0">
                <a:latin typeface="Neue Haas Grotesk Text Pro" panose="020B0504020202020204" pitchFamily="34" charset="0"/>
              </a:rPr>
              <a:t>Prep your Files:</a:t>
            </a:r>
          </a:p>
          <a:p>
            <a:pPr marL="342900" indent="-342900">
              <a:lnSpc>
                <a:spcPct val="120000"/>
              </a:lnSpc>
              <a:spcBef>
                <a:spcPts val="1000"/>
              </a:spcBef>
              <a:buAutoNum type="arabicParenR"/>
            </a:pPr>
            <a:r>
              <a:rPr lang="en-US" sz="1400" dirty="0">
                <a:latin typeface="Neue Haas Grotesk Text Pro" panose="020B0504020202020204" pitchFamily="34" charset="0"/>
              </a:rPr>
              <a:t>Put each “set” of STL files into its own subdirectory</a:t>
            </a:r>
          </a:p>
          <a:p>
            <a:pPr marL="342900" indent="-342900">
              <a:lnSpc>
                <a:spcPct val="120000"/>
              </a:lnSpc>
              <a:spcBef>
                <a:spcPts val="1000"/>
              </a:spcBef>
              <a:buAutoNum type="arabicParenR"/>
            </a:pPr>
            <a:r>
              <a:rPr lang="en-US" sz="1400" dirty="0">
                <a:latin typeface="Neue Haas Grotesk Text Pro" panose="020B0504020202020204" pitchFamily="34" charset="0"/>
              </a:rPr>
              <a:t>Name your STL files consistently (liver, lung…)</a:t>
            </a:r>
          </a:p>
          <a:p>
            <a:pPr marL="0" indent="0">
              <a:lnSpc>
                <a:spcPct val="120000"/>
              </a:lnSpc>
              <a:spcBef>
                <a:spcPts val="1000"/>
              </a:spcBef>
              <a:buNone/>
            </a:pPr>
            <a:endParaRPr lang="en-US" sz="1200" dirty="0">
              <a:latin typeface="Neue Haas Grotesk Text Pro" panose="020B0504020202020204" pitchFamily="34" charset="0"/>
            </a:endParaRPr>
          </a:p>
          <a:p>
            <a:pPr marL="0" indent="0">
              <a:lnSpc>
                <a:spcPct val="120000"/>
              </a:lnSpc>
              <a:spcBef>
                <a:spcPts val="1000"/>
              </a:spcBef>
              <a:buNone/>
            </a:pPr>
            <a:r>
              <a:rPr lang="en-US" sz="1400" b="1" dirty="0">
                <a:latin typeface="Neue Haas Grotesk Text Pro" panose="020B0504020202020204" pitchFamily="34" charset="0"/>
              </a:rPr>
              <a:t>What does the code need to do?</a:t>
            </a:r>
          </a:p>
          <a:p>
            <a:pPr marL="342900" indent="-342900">
              <a:lnSpc>
                <a:spcPct val="120000"/>
              </a:lnSpc>
              <a:spcBef>
                <a:spcPts val="1000"/>
              </a:spcBef>
              <a:buAutoNum type="arabicPeriod"/>
            </a:pPr>
            <a:r>
              <a:rPr lang="en-US" sz="1400" dirty="0">
                <a:latin typeface="Neue Haas Grotesk Text Pro" panose="020B0504020202020204" pitchFamily="34" charset="0"/>
              </a:rPr>
              <a:t>Define the input and output directories and what to name the outputs</a:t>
            </a:r>
          </a:p>
          <a:p>
            <a:pPr marL="342900" indent="-342900">
              <a:lnSpc>
                <a:spcPct val="120000"/>
              </a:lnSpc>
              <a:spcBef>
                <a:spcPts val="1000"/>
              </a:spcBef>
              <a:buAutoNum type="arabicPeriod"/>
            </a:pPr>
            <a:r>
              <a:rPr lang="en-US" sz="1400" dirty="0">
                <a:latin typeface="Neue Haas Grotesk Text Pro" panose="020B0504020202020204" pitchFamily="34" charset="0"/>
              </a:rPr>
              <a:t>Define the materials you want to use</a:t>
            </a:r>
          </a:p>
          <a:p>
            <a:pPr marL="342900" indent="-342900">
              <a:lnSpc>
                <a:spcPct val="120000"/>
              </a:lnSpc>
              <a:spcBef>
                <a:spcPts val="1000"/>
              </a:spcBef>
              <a:buAutoNum type="arabicPeriod"/>
            </a:pPr>
            <a:r>
              <a:rPr lang="en-US" sz="1400" dirty="0">
                <a:latin typeface="Neue Haas Grotesk Text Pro" panose="020B0504020202020204" pitchFamily="34" charset="0"/>
              </a:rPr>
              <a:t>Got through each set and do the following:</a:t>
            </a:r>
          </a:p>
          <a:p>
            <a:pPr marL="617220" lvl="1" indent="-342900">
              <a:lnSpc>
                <a:spcPct val="120000"/>
              </a:lnSpc>
              <a:spcBef>
                <a:spcPts val="1000"/>
              </a:spcBef>
              <a:buAutoNum type="arabicPeriod"/>
            </a:pPr>
            <a:r>
              <a:rPr lang="en-US" sz="1200" dirty="0">
                <a:latin typeface="Neue Haas Grotesk Text Pro" panose="020B0504020202020204" pitchFamily="34" charset="0"/>
              </a:rPr>
              <a:t>Import all STLs in the same set into the scene</a:t>
            </a:r>
          </a:p>
          <a:p>
            <a:pPr marL="617220" lvl="1" indent="-342900">
              <a:lnSpc>
                <a:spcPct val="120000"/>
              </a:lnSpc>
              <a:spcBef>
                <a:spcPts val="1000"/>
              </a:spcBef>
              <a:buAutoNum type="arabicPeriod"/>
            </a:pPr>
            <a:r>
              <a:rPr lang="en-US" sz="1200" dirty="0">
                <a:latin typeface="Neue Haas Grotesk Text Pro" panose="020B0504020202020204" pitchFamily="34" charset="0"/>
              </a:rPr>
              <a:t>Assign materials to the meshes based on the node name</a:t>
            </a:r>
          </a:p>
          <a:p>
            <a:pPr marL="617220" lvl="1" indent="-342900">
              <a:lnSpc>
                <a:spcPct val="120000"/>
              </a:lnSpc>
              <a:spcBef>
                <a:spcPts val="1000"/>
              </a:spcBef>
              <a:buAutoNum type="arabicPeriod"/>
            </a:pPr>
            <a:r>
              <a:rPr lang="en-US" sz="1200" dirty="0">
                <a:latin typeface="Neue Haas Grotesk Text Pro" panose="020B0504020202020204" pitchFamily="34" charset="0"/>
              </a:rPr>
              <a:t>Export as GLB</a:t>
            </a:r>
          </a:p>
          <a:p>
            <a:pPr marL="617220" lvl="1" indent="-342900">
              <a:lnSpc>
                <a:spcPct val="120000"/>
              </a:lnSpc>
              <a:spcBef>
                <a:spcPts val="1000"/>
              </a:spcBef>
              <a:buAutoNum type="arabicPeriod"/>
            </a:pPr>
            <a:r>
              <a:rPr lang="en-US" sz="1200" dirty="0">
                <a:latin typeface="Neue Haas Grotesk Text Pro" panose="020B0504020202020204" pitchFamily="34" charset="0"/>
              </a:rPr>
              <a:t>Remove the mesh objects (don’t delete the materials </a:t>
            </a:r>
            <a:r>
              <a:rPr lang="en-US" sz="1200" dirty="0">
                <a:latin typeface="Neue Haas Grotesk Text Pro" panose="020B0504020202020204" pitchFamily="34" charset="0"/>
                <a:sym typeface="Wingdings" panose="05000000000000000000" pitchFamily="2" charset="2"/>
              </a:rPr>
              <a:t>) and do everything again on next set</a:t>
            </a:r>
            <a:endParaRPr lang="en-US" sz="1200" dirty="0">
              <a:latin typeface="Neue Haas Grotesk Text Pro" panose="020B0504020202020204" pitchFamily="34" charset="0"/>
            </a:endParaRPr>
          </a:p>
          <a:p>
            <a:pPr marL="617220" lvl="1" indent="-342900">
              <a:lnSpc>
                <a:spcPct val="120000"/>
              </a:lnSpc>
              <a:spcBef>
                <a:spcPts val="1000"/>
              </a:spcBef>
              <a:buAutoNum type="arabicPeriod"/>
            </a:pPr>
            <a:endParaRPr lang="en-US" sz="1200" dirty="0">
              <a:latin typeface="Neue Haas Grotesk Text Pro" panose="020B0504020202020204" pitchFamily="34" charset="0"/>
            </a:endParaRPr>
          </a:p>
          <a:p>
            <a:pPr marL="617220" lvl="1" indent="-342900">
              <a:lnSpc>
                <a:spcPct val="120000"/>
              </a:lnSpc>
              <a:spcBef>
                <a:spcPts val="1000"/>
              </a:spcBef>
              <a:buAutoNum type="arabicPeriod"/>
            </a:pPr>
            <a:endParaRPr lang="en-US" sz="1200" dirty="0">
              <a:latin typeface="Neue Haas Grotesk Text Pro" panose="020B0504020202020204" pitchFamily="34" charset="0"/>
            </a:endParaRPr>
          </a:p>
          <a:p>
            <a:pPr marL="617220" lvl="1" indent="-342900">
              <a:lnSpc>
                <a:spcPct val="120000"/>
              </a:lnSpc>
              <a:spcBef>
                <a:spcPts val="1000"/>
              </a:spcBef>
              <a:buAutoNum type="arabicPeriod"/>
            </a:pPr>
            <a:endParaRPr lang="en-US" sz="1200" dirty="0">
              <a:latin typeface="Neue Haas Grotesk Text Pro" panose="020B0504020202020204" pitchFamily="34" charset="0"/>
            </a:endParaRPr>
          </a:p>
          <a:p>
            <a:pPr marL="342900" indent="-342900">
              <a:lnSpc>
                <a:spcPct val="120000"/>
              </a:lnSpc>
              <a:spcBef>
                <a:spcPts val="1000"/>
              </a:spcBef>
              <a:buAutoNum type="arabicPeriod"/>
            </a:pPr>
            <a:endParaRPr lang="en-US" sz="1400" dirty="0">
              <a:latin typeface="Neue Haas Grotesk Text Pro" panose="020B0504020202020204" pitchFamily="34" charset="0"/>
            </a:endParaRPr>
          </a:p>
          <a:p>
            <a:pPr marL="342900" indent="-342900">
              <a:lnSpc>
                <a:spcPct val="120000"/>
              </a:lnSpc>
              <a:spcBef>
                <a:spcPts val="1000"/>
              </a:spcBef>
              <a:buAutoNum type="arabicPeriod"/>
            </a:pPr>
            <a:endParaRPr lang="en-US" sz="1400" dirty="0">
              <a:latin typeface="Neue Haas Grotesk Text Pro" panose="020B0504020202020204" pitchFamily="34" charset="0"/>
            </a:endParaRP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9546848" cy="615553"/>
          </a:xfrm>
          <a:prstGeom prst="rect">
            <a:avLst/>
          </a:prstGeom>
          <a:noFill/>
        </p:spPr>
        <p:txBody>
          <a:bodyPr wrap="square" rtlCol="0">
            <a:spAutoFit/>
          </a:bodyPr>
          <a:lstStyle/>
          <a:p>
            <a:r>
              <a:rPr lang="en-US" sz="3400" b="1" dirty="0">
                <a:latin typeface="Neue Haas Grotesk Text Pro" panose="020B0504020202020204" pitchFamily="34" charset="0"/>
                <a:ea typeface="Roboto Medium" panose="02000000000000000000" pitchFamily="2" charset="0"/>
                <a:cs typeface="Roboto Medium" panose="02000000000000000000" pitchFamily="2" charset="0"/>
              </a:rPr>
              <a:t>Apply Materials to a Set of Models</a:t>
            </a:r>
          </a:p>
        </p:txBody>
      </p:sp>
      <p:sp>
        <p:nvSpPr>
          <p:cNvPr id="13" name="TextBox 12">
            <a:extLst>
              <a:ext uri="{FF2B5EF4-FFF2-40B4-BE49-F238E27FC236}">
                <a16:creationId xmlns:a16="http://schemas.microsoft.com/office/drawing/2014/main" id="{3A3B5BE9-E37B-AAE9-01ED-E9AEE647608E}"/>
              </a:ext>
            </a:extLst>
          </p:cNvPr>
          <p:cNvSpPr txBox="1"/>
          <p:nvPr/>
        </p:nvSpPr>
        <p:spPr>
          <a:xfrm>
            <a:off x="422018" y="1191208"/>
            <a:ext cx="6639553" cy="646331"/>
          </a:xfrm>
          <a:prstGeom prst="rect">
            <a:avLst/>
          </a:prstGeom>
          <a:noFill/>
        </p:spPr>
        <p:txBody>
          <a:bodyPr wrap="square" rtlCol="0">
            <a:spAutoFit/>
          </a:bodyPr>
          <a:lstStyle/>
          <a:p>
            <a:r>
              <a:rPr lang="en-US" sz="1200" b="1" dirty="0">
                <a:latin typeface="Neue Haas Grotesk Text Pro" panose="020B0504020202020204" pitchFamily="34" charset="0"/>
              </a:rPr>
              <a:t>Problem</a:t>
            </a:r>
            <a:r>
              <a:rPr lang="en-US" sz="1200" dirty="0">
                <a:latin typeface="Neue Haas Grotesk Text Pro" panose="020B0504020202020204" pitchFamily="34" charset="0"/>
              </a:rPr>
              <a:t>: I have processed a set of DICOMs into sets of STL files.  I’d like each set of STL files to be a single GLB file.  I’d also like each STL to have a material applied that is appropriate for the organ it represents.</a:t>
            </a:r>
          </a:p>
        </p:txBody>
      </p:sp>
      <p:sp>
        <p:nvSpPr>
          <p:cNvPr id="5" name="TextBox 4">
            <a:extLst>
              <a:ext uri="{FF2B5EF4-FFF2-40B4-BE49-F238E27FC236}">
                <a16:creationId xmlns:a16="http://schemas.microsoft.com/office/drawing/2014/main" id="{D0CC5170-5D62-F27F-377C-D52DE2202576}"/>
              </a:ext>
            </a:extLst>
          </p:cNvPr>
          <p:cNvSpPr txBox="1"/>
          <p:nvPr/>
        </p:nvSpPr>
        <p:spPr>
          <a:xfrm>
            <a:off x="8516203" y="1118659"/>
            <a:ext cx="3591066" cy="538609"/>
          </a:xfrm>
          <a:prstGeom prst="rect">
            <a:avLst/>
          </a:prstGeom>
          <a:noFill/>
        </p:spPr>
        <p:txBody>
          <a:bodyPr wrap="square">
            <a:spAutoFit/>
          </a:bodyPr>
          <a:lstStyle/>
          <a:p>
            <a:r>
              <a:rPr lang="en-US" b="1" dirty="0">
                <a:latin typeface="Neue Haas Grotesk Text Pro" panose="020B0504020202020204" pitchFamily="34" charset="0"/>
              </a:rPr>
              <a:t>3D Slicer Integration:</a:t>
            </a:r>
          </a:p>
          <a:p>
            <a:r>
              <a:rPr lang="en-US" sz="1100" dirty="0">
                <a:latin typeface="Neue Haas Grotesk Text Pro" panose="020B0504020202020204" pitchFamily="34" charset="0"/>
              </a:rPr>
              <a:t>discourse.slicer.org/t/totalsegmentator-v2/32470</a:t>
            </a:r>
          </a:p>
        </p:txBody>
      </p:sp>
      <p:pic>
        <p:nvPicPr>
          <p:cNvPr id="2050" name="Picture 2" descr="image_00002">
            <a:extLst>
              <a:ext uri="{FF2B5EF4-FFF2-40B4-BE49-F238E27FC236}">
                <a16:creationId xmlns:a16="http://schemas.microsoft.com/office/drawing/2014/main" id="{DA2C07CC-865D-577E-71A1-62B9C6BC24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4976" y="1664241"/>
            <a:ext cx="3073519" cy="26090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0AAF3BC-AFF7-F406-AB0E-630EAB1D59DA}"/>
              </a:ext>
            </a:extLst>
          </p:cNvPr>
          <p:cNvSpPr txBox="1"/>
          <p:nvPr/>
        </p:nvSpPr>
        <p:spPr>
          <a:xfrm>
            <a:off x="8535804" y="4842736"/>
            <a:ext cx="6097136" cy="276999"/>
          </a:xfrm>
          <a:prstGeom prst="rect">
            <a:avLst/>
          </a:prstGeom>
          <a:noFill/>
        </p:spPr>
        <p:txBody>
          <a:bodyPr wrap="square">
            <a:spAutoFit/>
          </a:bodyPr>
          <a:lstStyle/>
          <a:p>
            <a:r>
              <a:rPr lang="en-US" sz="1200"/>
              <a:t>totalsegmentator.com/</a:t>
            </a:r>
          </a:p>
        </p:txBody>
      </p:sp>
      <p:sp>
        <p:nvSpPr>
          <p:cNvPr id="11" name="TextBox 10">
            <a:extLst>
              <a:ext uri="{FF2B5EF4-FFF2-40B4-BE49-F238E27FC236}">
                <a16:creationId xmlns:a16="http://schemas.microsoft.com/office/drawing/2014/main" id="{88AA110A-8F2B-1354-D341-45324606950E}"/>
              </a:ext>
            </a:extLst>
          </p:cNvPr>
          <p:cNvSpPr txBox="1"/>
          <p:nvPr/>
        </p:nvSpPr>
        <p:spPr>
          <a:xfrm>
            <a:off x="8533160" y="4547428"/>
            <a:ext cx="3392951" cy="369332"/>
          </a:xfrm>
          <a:prstGeom prst="rect">
            <a:avLst/>
          </a:prstGeom>
          <a:noFill/>
        </p:spPr>
        <p:txBody>
          <a:bodyPr wrap="square" rtlCol="0">
            <a:spAutoFit/>
          </a:bodyPr>
          <a:lstStyle/>
          <a:p>
            <a:r>
              <a:rPr lang="en-US" b="1" dirty="0">
                <a:latin typeface="Neue Haas Grotesk Text Pro" panose="020B0504020202020204" pitchFamily="34" charset="0"/>
              </a:rPr>
              <a:t>Drag and Drop Interface</a:t>
            </a:r>
          </a:p>
        </p:txBody>
      </p:sp>
      <p:sp>
        <p:nvSpPr>
          <p:cNvPr id="14" name="TextBox 13">
            <a:extLst>
              <a:ext uri="{FF2B5EF4-FFF2-40B4-BE49-F238E27FC236}">
                <a16:creationId xmlns:a16="http://schemas.microsoft.com/office/drawing/2014/main" id="{5DA0FD37-9D54-014F-1627-4EB7DDA51751}"/>
              </a:ext>
            </a:extLst>
          </p:cNvPr>
          <p:cNvSpPr txBox="1"/>
          <p:nvPr/>
        </p:nvSpPr>
        <p:spPr>
          <a:xfrm>
            <a:off x="8533160" y="268954"/>
            <a:ext cx="3354040" cy="707886"/>
          </a:xfrm>
          <a:prstGeom prst="rect">
            <a:avLst/>
          </a:prstGeom>
          <a:noFill/>
        </p:spPr>
        <p:txBody>
          <a:bodyPr wrap="square" rtlCol="0">
            <a:spAutoFit/>
          </a:bodyPr>
          <a:lstStyle/>
          <a:p>
            <a:r>
              <a:rPr lang="en-US" sz="2000" b="1" dirty="0">
                <a:solidFill>
                  <a:schemeClr val="accent2"/>
                </a:solidFill>
                <a:latin typeface="Neue Haas Grotesk Text Pro" panose="020B0504020202020204" pitchFamily="34" charset="0"/>
              </a:rPr>
              <a:t>AI Segmentation with Total </a:t>
            </a:r>
            <a:r>
              <a:rPr lang="en-US" sz="2000" b="1" dirty="0" err="1">
                <a:solidFill>
                  <a:schemeClr val="accent2"/>
                </a:solidFill>
                <a:latin typeface="Neue Haas Grotesk Text Pro" panose="020B0504020202020204" pitchFamily="34" charset="0"/>
              </a:rPr>
              <a:t>Segmentator</a:t>
            </a:r>
            <a:endParaRPr lang="en-US" sz="2000" b="1" dirty="0">
              <a:solidFill>
                <a:schemeClr val="accent2"/>
              </a:solidFill>
              <a:latin typeface="Neue Haas Grotesk Text Pro" panose="020B0504020202020204" pitchFamily="34" charset="0"/>
            </a:endParaRPr>
          </a:p>
        </p:txBody>
      </p:sp>
      <p:sp>
        <p:nvSpPr>
          <p:cNvPr id="15" name="TextBox 14">
            <a:extLst>
              <a:ext uri="{FF2B5EF4-FFF2-40B4-BE49-F238E27FC236}">
                <a16:creationId xmlns:a16="http://schemas.microsoft.com/office/drawing/2014/main" id="{5B19F0D3-856C-C0F2-2248-CBBA0BDBE03D}"/>
              </a:ext>
            </a:extLst>
          </p:cNvPr>
          <p:cNvSpPr txBox="1"/>
          <p:nvPr/>
        </p:nvSpPr>
        <p:spPr>
          <a:xfrm>
            <a:off x="8535804" y="5677973"/>
            <a:ext cx="6097136" cy="276999"/>
          </a:xfrm>
          <a:prstGeom prst="rect">
            <a:avLst/>
          </a:prstGeom>
          <a:noFill/>
        </p:spPr>
        <p:txBody>
          <a:bodyPr wrap="square">
            <a:spAutoFit/>
          </a:bodyPr>
          <a:lstStyle/>
          <a:p>
            <a:r>
              <a:rPr lang="en-US" sz="1200"/>
              <a:t>github.com/</a:t>
            </a:r>
            <a:r>
              <a:rPr lang="en-US" sz="1200" err="1"/>
              <a:t>wasserth</a:t>
            </a:r>
            <a:r>
              <a:rPr lang="en-US" sz="1200"/>
              <a:t>/</a:t>
            </a:r>
            <a:r>
              <a:rPr lang="en-US" sz="1200" err="1"/>
              <a:t>TotalSegmentator</a:t>
            </a:r>
            <a:endParaRPr lang="en-US" sz="1200"/>
          </a:p>
        </p:txBody>
      </p:sp>
      <p:sp>
        <p:nvSpPr>
          <p:cNvPr id="16" name="TextBox 15">
            <a:extLst>
              <a:ext uri="{FF2B5EF4-FFF2-40B4-BE49-F238E27FC236}">
                <a16:creationId xmlns:a16="http://schemas.microsoft.com/office/drawing/2014/main" id="{6233729C-F60E-B0EA-3E8D-B9EDA2C85602}"/>
              </a:ext>
            </a:extLst>
          </p:cNvPr>
          <p:cNvSpPr txBox="1"/>
          <p:nvPr/>
        </p:nvSpPr>
        <p:spPr>
          <a:xfrm>
            <a:off x="8533160" y="5382665"/>
            <a:ext cx="2648199" cy="369332"/>
          </a:xfrm>
          <a:prstGeom prst="rect">
            <a:avLst/>
          </a:prstGeom>
          <a:noFill/>
        </p:spPr>
        <p:txBody>
          <a:bodyPr wrap="square" rtlCol="0">
            <a:spAutoFit/>
          </a:bodyPr>
          <a:lstStyle/>
          <a:p>
            <a:r>
              <a:rPr lang="en-US" b="1">
                <a:latin typeface="Neue Haas Grotesk Text Pro" panose="020B0504020202020204" pitchFamily="34" charset="0"/>
              </a:rPr>
              <a:t>GitHub Repo</a:t>
            </a:r>
          </a:p>
        </p:txBody>
      </p:sp>
      <p:pic>
        <p:nvPicPr>
          <p:cNvPr id="22" name="Graphic 21">
            <a:extLst>
              <a:ext uri="{FF2B5EF4-FFF2-40B4-BE49-F238E27FC236}">
                <a16:creationId xmlns:a16="http://schemas.microsoft.com/office/drawing/2014/main" id="{790F986A-1BAF-E397-7ACD-C8268FC951A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56364"/>
          <a:stretch/>
        </p:blipFill>
        <p:spPr>
          <a:xfrm>
            <a:off x="5953892" y="3600806"/>
            <a:ext cx="606563" cy="1737360"/>
          </a:xfrm>
          <a:prstGeom prst="rect">
            <a:avLst/>
          </a:prstGeom>
        </p:spPr>
      </p:pic>
      <p:pic>
        <p:nvPicPr>
          <p:cNvPr id="27" name="Graphic 26">
            <a:extLst>
              <a:ext uri="{FF2B5EF4-FFF2-40B4-BE49-F238E27FC236}">
                <a16:creationId xmlns:a16="http://schemas.microsoft.com/office/drawing/2014/main" id="{02A8E5C6-6947-881D-E669-517D8C2DF72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6239" r="-5230"/>
          <a:stretch/>
        </p:blipFill>
        <p:spPr>
          <a:xfrm>
            <a:off x="7355625" y="3585530"/>
            <a:ext cx="680996" cy="1737360"/>
          </a:xfrm>
          <a:prstGeom prst="rect">
            <a:avLst/>
          </a:prstGeom>
        </p:spPr>
      </p:pic>
      <p:cxnSp>
        <p:nvCxnSpPr>
          <p:cNvPr id="29" name="Straight Arrow Connector 28">
            <a:extLst>
              <a:ext uri="{FF2B5EF4-FFF2-40B4-BE49-F238E27FC236}">
                <a16:creationId xmlns:a16="http://schemas.microsoft.com/office/drawing/2014/main" id="{C9A175B5-94D4-E07F-3890-C153D4EF0456}"/>
              </a:ext>
            </a:extLst>
          </p:cNvPr>
          <p:cNvCxnSpPr>
            <a:cxnSpLocks/>
          </p:cNvCxnSpPr>
          <p:nvPr/>
        </p:nvCxnSpPr>
        <p:spPr>
          <a:xfrm flipV="1">
            <a:off x="6636046" y="4454210"/>
            <a:ext cx="643831" cy="152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589802A2-3FAE-C626-8526-406D7AE3BC90}"/>
              </a:ext>
            </a:extLst>
          </p:cNvPr>
          <p:cNvSpPr/>
          <p:nvPr/>
        </p:nvSpPr>
        <p:spPr>
          <a:xfrm>
            <a:off x="6582347" y="5677973"/>
            <a:ext cx="544187" cy="604455"/>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GLB</a:t>
            </a:r>
          </a:p>
        </p:txBody>
      </p:sp>
      <p:cxnSp>
        <p:nvCxnSpPr>
          <p:cNvPr id="50" name="Connector: Elbow 49">
            <a:extLst>
              <a:ext uri="{FF2B5EF4-FFF2-40B4-BE49-F238E27FC236}">
                <a16:creationId xmlns:a16="http://schemas.microsoft.com/office/drawing/2014/main" id="{BB7EBE11-20C0-E298-081F-FC635A7FB799}"/>
              </a:ext>
            </a:extLst>
          </p:cNvPr>
          <p:cNvCxnSpPr>
            <a:cxnSpLocks/>
            <a:stCxn id="30" idx="2"/>
            <a:endCxn id="2053" idx="0"/>
          </p:cNvCxnSpPr>
          <p:nvPr/>
        </p:nvCxnSpPr>
        <p:spPr>
          <a:xfrm rot="5400000" flipH="1">
            <a:off x="4630197" y="4058185"/>
            <a:ext cx="4332383" cy="116104"/>
          </a:xfrm>
          <a:prstGeom prst="bentConnector5">
            <a:avLst>
              <a:gd name="adj1" fmla="val -5277"/>
              <a:gd name="adj2" fmla="val 1327722"/>
              <a:gd name="adj3" fmla="val 10527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52" name="Group 2051">
            <a:extLst>
              <a:ext uri="{FF2B5EF4-FFF2-40B4-BE49-F238E27FC236}">
                <a16:creationId xmlns:a16="http://schemas.microsoft.com/office/drawing/2014/main" id="{E0C4FCDD-9B77-648F-F2C9-39A5614962C5}"/>
              </a:ext>
            </a:extLst>
          </p:cNvPr>
          <p:cNvGrpSpPr/>
          <p:nvPr/>
        </p:nvGrpSpPr>
        <p:grpSpPr>
          <a:xfrm>
            <a:off x="6465788" y="1950045"/>
            <a:ext cx="1077378" cy="1235764"/>
            <a:chOff x="5383301" y="1940317"/>
            <a:chExt cx="1435268" cy="1646268"/>
          </a:xfrm>
        </p:grpSpPr>
        <p:sp>
          <p:nvSpPr>
            <p:cNvPr id="2053" name="Rectangle 2052">
              <a:extLst>
                <a:ext uri="{FF2B5EF4-FFF2-40B4-BE49-F238E27FC236}">
                  <a16:creationId xmlns:a16="http://schemas.microsoft.com/office/drawing/2014/main" id="{FC4AD75E-5AFC-2AAB-EF70-A32481774921}"/>
                </a:ext>
              </a:extLst>
            </p:cNvPr>
            <p:cNvSpPr/>
            <p:nvPr/>
          </p:nvSpPr>
          <p:spPr>
            <a:xfrm>
              <a:off x="5383301" y="1940317"/>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liver.stl</a:t>
              </a:r>
              <a:endParaRPr lang="en-US" sz="600" b="1" dirty="0"/>
            </a:p>
          </p:txBody>
        </p:sp>
        <p:sp>
          <p:nvSpPr>
            <p:cNvPr id="2054" name="Rectangle 2053">
              <a:extLst>
                <a:ext uri="{FF2B5EF4-FFF2-40B4-BE49-F238E27FC236}">
                  <a16:creationId xmlns:a16="http://schemas.microsoft.com/office/drawing/2014/main" id="{BCEBC7DF-3D6B-61E7-B9FD-4BA459381E3C}"/>
                </a:ext>
              </a:extLst>
            </p:cNvPr>
            <p:cNvSpPr/>
            <p:nvPr/>
          </p:nvSpPr>
          <p:spPr>
            <a:xfrm>
              <a:off x="5587582" y="2164054"/>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heart.stl</a:t>
              </a:r>
              <a:endParaRPr lang="en-US" sz="600" b="1" dirty="0"/>
            </a:p>
          </p:txBody>
        </p:sp>
        <p:sp>
          <p:nvSpPr>
            <p:cNvPr id="2055" name="Rectangle 2054">
              <a:extLst>
                <a:ext uri="{FF2B5EF4-FFF2-40B4-BE49-F238E27FC236}">
                  <a16:creationId xmlns:a16="http://schemas.microsoft.com/office/drawing/2014/main" id="{9CC718CD-B9AA-4DDE-EBC3-DCC1E297CF10}"/>
                </a:ext>
              </a:extLst>
            </p:cNvPr>
            <p:cNvSpPr/>
            <p:nvPr/>
          </p:nvSpPr>
          <p:spPr>
            <a:xfrm>
              <a:off x="5859956" y="2416973"/>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lung.stl</a:t>
              </a:r>
              <a:endParaRPr lang="en-US" sz="600" b="1" dirty="0"/>
            </a:p>
          </p:txBody>
        </p:sp>
        <p:sp>
          <p:nvSpPr>
            <p:cNvPr id="2056" name="Rectangle 2055">
              <a:extLst>
                <a:ext uri="{FF2B5EF4-FFF2-40B4-BE49-F238E27FC236}">
                  <a16:creationId xmlns:a16="http://schemas.microsoft.com/office/drawing/2014/main" id="{61C421F7-81F3-7281-2A8A-34D3C6786049}"/>
                </a:ext>
              </a:extLst>
            </p:cNvPr>
            <p:cNvSpPr/>
            <p:nvPr/>
          </p:nvSpPr>
          <p:spPr>
            <a:xfrm>
              <a:off x="6092397" y="2722292"/>
              <a:ext cx="726172" cy="864293"/>
            </a:xfrm>
            <a:prstGeom prst="rect">
              <a:avLst/>
            </a:prstGeom>
            <a:solidFill>
              <a:schemeClr val="accent3">
                <a:lumMod val="60000"/>
                <a:lumOff val="40000"/>
              </a:schemeClr>
            </a:solidFill>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colon.stl</a:t>
              </a:r>
              <a:endParaRPr lang="en-US" sz="600" b="1" dirty="0"/>
            </a:p>
          </p:txBody>
        </p:sp>
      </p:grpSp>
      <p:grpSp>
        <p:nvGrpSpPr>
          <p:cNvPr id="2057" name="Group 2056">
            <a:extLst>
              <a:ext uri="{FF2B5EF4-FFF2-40B4-BE49-F238E27FC236}">
                <a16:creationId xmlns:a16="http://schemas.microsoft.com/office/drawing/2014/main" id="{9F35F5E8-DB32-D6E7-34C2-FE7A8EAD8E43}"/>
              </a:ext>
            </a:extLst>
          </p:cNvPr>
          <p:cNvGrpSpPr/>
          <p:nvPr/>
        </p:nvGrpSpPr>
        <p:grpSpPr>
          <a:xfrm>
            <a:off x="5438506" y="1950045"/>
            <a:ext cx="1077378" cy="1235764"/>
            <a:chOff x="5363897" y="1940317"/>
            <a:chExt cx="1435268" cy="1646268"/>
          </a:xfrm>
        </p:grpSpPr>
        <p:sp>
          <p:nvSpPr>
            <p:cNvPr id="2058" name="Rectangle 2057">
              <a:extLst>
                <a:ext uri="{FF2B5EF4-FFF2-40B4-BE49-F238E27FC236}">
                  <a16:creationId xmlns:a16="http://schemas.microsoft.com/office/drawing/2014/main" id="{EE7837B9-66D4-D33F-2DF3-D12838AACED9}"/>
                </a:ext>
              </a:extLst>
            </p:cNvPr>
            <p:cNvSpPr/>
            <p:nvPr/>
          </p:nvSpPr>
          <p:spPr>
            <a:xfrm>
              <a:off x="5363897" y="1940317"/>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liver.stl</a:t>
              </a:r>
              <a:endParaRPr lang="en-US" sz="600" b="1" dirty="0"/>
            </a:p>
          </p:txBody>
        </p:sp>
        <p:sp>
          <p:nvSpPr>
            <p:cNvPr id="2059" name="Rectangle 2058">
              <a:extLst>
                <a:ext uri="{FF2B5EF4-FFF2-40B4-BE49-F238E27FC236}">
                  <a16:creationId xmlns:a16="http://schemas.microsoft.com/office/drawing/2014/main" id="{5B79ED3C-0704-05A4-E189-533DC16F5072}"/>
                </a:ext>
              </a:extLst>
            </p:cNvPr>
            <p:cNvSpPr/>
            <p:nvPr/>
          </p:nvSpPr>
          <p:spPr>
            <a:xfrm>
              <a:off x="5568178" y="2164054"/>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heart.stl</a:t>
              </a:r>
              <a:endParaRPr lang="en-US" sz="600" b="1" dirty="0"/>
            </a:p>
          </p:txBody>
        </p:sp>
        <p:sp>
          <p:nvSpPr>
            <p:cNvPr id="2060" name="Rectangle 2059">
              <a:extLst>
                <a:ext uri="{FF2B5EF4-FFF2-40B4-BE49-F238E27FC236}">
                  <a16:creationId xmlns:a16="http://schemas.microsoft.com/office/drawing/2014/main" id="{9136B716-9758-B749-E94B-A3268E6C2789}"/>
                </a:ext>
              </a:extLst>
            </p:cNvPr>
            <p:cNvSpPr/>
            <p:nvPr/>
          </p:nvSpPr>
          <p:spPr>
            <a:xfrm>
              <a:off x="5840552" y="2416973"/>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lung.stl</a:t>
              </a:r>
              <a:endParaRPr lang="en-US" sz="600" b="1" dirty="0"/>
            </a:p>
          </p:txBody>
        </p:sp>
        <p:sp>
          <p:nvSpPr>
            <p:cNvPr id="2061" name="Rectangle 2060">
              <a:extLst>
                <a:ext uri="{FF2B5EF4-FFF2-40B4-BE49-F238E27FC236}">
                  <a16:creationId xmlns:a16="http://schemas.microsoft.com/office/drawing/2014/main" id="{FB562950-CFA3-7870-2381-99CCDE3FCE08}"/>
                </a:ext>
              </a:extLst>
            </p:cNvPr>
            <p:cNvSpPr/>
            <p:nvPr/>
          </p:nvSpPr>
          <p:spPr>
            <a:xfrm>
              <a:off x="6072993" y="2722292"/>
              <a:ext cx="726172" cy="864293"/>
            </a:xfrm>
            <a:prstGeom prst="rect">
              <a:avLst/>
            </a:prstGeom>
            <a:ln/>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600" b="1" dirty="0" err="1"/>
                <a:t>colon.stl</a:t>
              </a:r>
              <a:endParaRPr lang="en-US" sz="600" b="1" dirty="0"/>
            </a:p>
          </p:txBody>
        </p:sp>
      </p:grpSp>
      <p:sp>
        <p:nvSpPr>
          <p:cNvPr id="2071" name="TextBox 2070">
            <a:extLst>
              <a:ext uri="{FF2B5EF4-FFF2-40B4-BE49-F238E27FC236}">
                <a16:creationId xmlns:a16="http://schemas.microsoft.com/office/drawing/2014/main" id="{B441215D-3F1D-4601-5990-723342937416}"/>
              </a:ext>
            </a:extLst>
          </p:cNvPr>
          <p:cNvSpPr txBox="1"/>
          <p:nvPr/>
        </p:nvSpPr>
        <p:spPr>
          <a:xfrm>
            <a:off x="5953892" y="2837790"/>
            <a:ext cx="647242" cy="246221"/>
          </a:xfrm>
          <a:prstGeom prst="rect">
            <a:avLst/>
          </a:prstGeom>
          <a:noFill/>
        </p:spPr>
        <p:txBody>
          <a:bodyPr wrap="square" rtlCol="0">
            <a:spAutoFit/>
          </a:bodyPr>
          <a:lstStyle/>
          <a:p>
            <a:r>
              <a:rPr lang="en-US" sz="1000" dirty="0">
                <a:latin typeface="Neue Haas Grotesk Text Pro" panose="020B0504020202020204" pitchFamily="34" charset="0"/>
              </a:rPr>
              <a:t>dicom1</a:t>
            </a:r>
          </a:p>
        </p:txBody>
      </p:sp>
      <p:sp>
        <p:nvSpPr>
          <p:cNvPr id="2072" name="TextBox 2071">
            <a:extLst>
              <a:ext uri="{FF2B5EF4-FFF2-40B4-BE49-F238E27FC236}">
                <a16:creationId xmlns:a16="http://schemas.microsoft.com/office/drawing/2014/main" id="{73071810-848C-C3C0-1CA9-9BB6B1383393}"/>
              </a:ext>
            </a:extLst>
          </p:cNvPr>
          <p:cNvSpPr txBox="1"/>
          <p:nvPr/>
        </p:nvSpPr>
        <p:spPr>
          <a:xfrm>
            <a:off x="6959205" y="2854028"/>
            <a:ext cx="745155" cy="246221"/>
          </a:xfrm>
          <a:prstGeom prst="rect">
            <a:avLst/>
          </a:prstGeom>
          <a:noFill/>
        </p:spPr>
        <p:txBody>
          <a:bodyPr wrap="square" rtlCol="0">
            <a:spAutoFit/>
          </a:bodyPr>
          <a:lstStyle/>
          <a:p>
            <a:r>
              <a:rPr lang="en-US" sz="1000" dirty="0">
                <a:latin typeface="Neue Haas Grotesk Text Pro" panose="020B0504020202020204" pitchFamily="34" charset="0"/>
              </a:rPr>
              <a:t>dicom2</a:t>
            </a:r>
          </a:p>
        </p:txBody>
      </p:sp>
      <p:cxnSp>
        <p:nvCxnSpPr>
          <p:cNvPr id="2075" name="Straight Arrow Connector 2074">
            <a:extLst>
              <a:ext uri="{FF2B5EF4-FFF2-40B4-BE49-F238E27FC236}">
                <a16:creationId xmlns:a16="http://schemas.microsoft.com/office/drawing/2014/main" id="{FB8B8B08-B98D-82B6-1B5D-71D5DDC5AD16}"/>
              </a:ext>
            </a:extLst>
          </p:cNvPr>
          <p:cNvCxnSpPr>
            <a:cxnSpLocks/>
          </p:cNvCxnSpPr>
          <p:nvPr/>
        </p:nvCxnSpPr>
        <p:spPr>
          <a:xfrm>
            <a:off x="6257173" y="3268493"/>
            <a:ext cx="0" cy="28210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3" name="Connector: Elbow 2092">
            <a:extLst>
              <a:ext uri="{FF2B5EF4-FFF2-40B4-BE49-F238E27FC236}">
                <a16:creationId xmlns:a16="http://schemas.microsoft.com/office/drawing/2014/main" id="{A6B8E808-8783-A2C0-CAF1-FEB2DDCE987C}"/>
              </a:ext>
            </a:extLst>
          </p:cNvPr>
          <p:cNvCxnSpPr>
            <a:cxnSpLocks/>
            <a:endCxn id="30" idx="3"/>
          </p:cNvCxnSpPr>
          <p:nvPr/>
        </p:nvCxnSpPr>
        <p:spPr>
          <a:xfrm rot="5400000">
            <a:off x="7098140" y="5411060"/>
            <a:ext cx="597536" cy="540747"/>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03" name="TextBox 2102">
            <a:extLst>
              <a:ext uri="{FF2B5EF4-FFF2-40B4-BE49-F238E27FC236}">
                <a16:creationId xmlns:a16="http://schemas.microsoft.com/office/drawing/2014/main" id="{7268264E-B16A-773F-A544-3C00095B4729}"/>
              </a:ext>
            </a:extLst>
          </p:cNvPr>
          <p:cNvSpPr txBox="1"/>
          <p:nvPr/>
        </p:nvSpPr>
        <p:spPr>
          <a:xfrm>
            <a:off x="7517515" y="2307845"/>
            <a:ext cx="682429"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5755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7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7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9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0" grpId="0" animBg="1"/>
      <p:bldP spid="2071" grpId="0"/>
      <p:bldP spid="2072" grpId="0"/>
      <p:bldP spid="2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944293-29A8-FDD7-CC8F-8FC0B3822736}"/>
              </a:ext>
            </a:extLst>
          </p:cNvPr>
          <p:cNvSpPr/>
          <p:nvPr/>
        </p:nvSpPr>
        <p:spPr>
          <a:xfrm>
            <a:off x="528034" y="4735132"/>
            <a:ext cx="1565023" cy="19747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609600" y="925101"/>
            <a:ext cx="3232826" cy="519458"/>
          </a:xfrm>
        </p:spPr>
        <p:txBody>
          <a:bodyPr anchor="t"/>
          <a:lstStyle/>
          <a:p>
            <a:r>
              <a:rPr lang="en-US" sz="2800" dirty="0">
                <a:latin typeface="Neue Haas Grotesk Text Pro" panose="020B0504020202020204" pitchFamily="34" charset="0"/>
              </a:rPr>
              <a:t>Ask Chat GPT</a:t>
            </a:r>
          </a:p>
        </p:txBody>
      </p:sp>
      <p:sp>
        <p:nvSpPr>
          <p:cNvPr id="18" name="Text Placeholder 17">
            <a:extLst>
              <a:ext uri="{FF2B5EF4-FFF2-40B4-BE49-F238E27FC236}">
                <a16:creationId xmlns:a16="http://schemas.microsoft.com/office/drawing/2014/main" id="{F1CDCB04-1BF6-C6F5-B488-43427225FD39}"/>
              </a:ext>
            </a:extLst>
          </p:cNvPr>
          <p:cNvSpPr>
            <a:spLocks noGrp="1"/>
          </p:cNvSpPr>
          <p:nvPr>
            <p:ph type="body" sz="half" idx="2"/>
          </p:nvPr>
        </p:nvSpPr>
        <p:spPr>
          <a:xfrm>
            <a:off x="658286" y="1578757"/>
            <a:ext cx="3048000" cy="4458725"/>
          </a:xfrm>
        </p:spPr>
        <p:txBody>
          <a:bodyPr>
            <a:noAutofit/>
          </a:bodyPr>
          <a:lstStyle/>
          <a:p>
            <a:pPr>
              <a:lnSpc>
                <a:spcPct val="100000"/>
              </a:lnSpc>
            </a:pPr>
            <a:r>
              <a:rPr lang="en-US" sz="1200" i="1" dirty="0">
                <a:latin typeface="Neue Haas Grotesk Text Pro" panose="020B0504020202020204" pitchFamily="34" charset="0"/>
              </a:rPr>
              <a:t>“Write a Blender script to systematically process a designated directory containing multiple subdirectories. </a:t>
            </a:r>
          </a:p>
          <a:p>
            <a:pPr>
              <a:lnSpc>
                <a:spcPct val="100000"/>
              </a:lnSpc>
            </a:pPr>
            <a:r>
              <a:rPr lang="en-US" sz="1200" i="1" dirty="0">
                <a:latin typeface="Neue Haas Grotesk Text Pro" panose="020B0504020202020204" pitchFamily="34" charset="0"/>
              </a:rPr>
              <a:t>The script should traverse each subdirectory and perform the following tasks:</a:t>
            </a:r>
          </a:p>
          <a:p>
            <a:pPr>
              <a:lnSpc>
                <a:spcPct val="100000"/>
              </a:lnSpc>
            </a:pPr>
            <a:r>
              <a:rPr lang="en-US" sz="1200" i="1" dirty="0">
                <a:latin typeface="Neue Haas Grotesk Text Pro" panose="020B0504020202020204" pitchFamily="34" charset="0"/>
              </a:rPr>
              <a:t> 1. </a:t>
            </a:r>
            <a:r>
              <a:rPr lang="en-US" sz="1200" i="1" dirty="0">
                <a:solidFill>
                  <a:schemeClr val="accent3">
                    <a:lumMod val="60000"/>
                    <a:lumOff val="40000"/>
                  </a:schemeClr>
                </a:solidFill>
                <a:latin typeface="Neue Haas Grotesk Text Pro" panose="020B0504020202020204" pitchFamily="34" charset="0"/>
              </a:rPr>
              <a:t>Load all STL </a:t>
            </a:r>
            <a:r>
              <a:rPr lang="en-US" sz="1200" i="1" dirty="0">
                <a:latin typeface="Neue Haas Grotesk Text Pro" panose="020B0504020202020204" pitchFamily="34" charset="0"/>
              </a:rPr>
              <a:t>files found within the subdirectory. </a:t>
            </a:r>
          </a:p>
          <a:p>
            <a:pPr>
              <a:lnSpc>
                <a:spcPct val="100000"/>
              </a:lnSpc>
            </a:pPr>
            <a:r>
              <a:rPr lang="en-US" sz="1200" i="1" dirty="0">
                <a:latin typeface="Neue Haas Grotesk Text Pro" panose="020B0504020202020204" pitchFamily="34" charset="0"/>
              </a:rPr>
              <a:t>2. </a:t>
            </a:r>
            <a:r>
              <a:rPr lang="en-US" sz="1200" i="1" dirty="0">
                <a:solidFill>
                  <a:schemeClr val="accent3">
                    <a:lumMod val="60000"/>
                    <a:lumOff val="40000"/>
                  </a:schemeClr>
                </a:solidFill>
                <a:latin typeface="Neue Haas Grotesk Text Pro" panose="020B0504020202020204" pitchFamily="34" charset="0"/>
              </a:rPr>
              <a:t>Export the scene as a GLB file </a:t>
            </a:r>
            <a:r>
              <a:rPr lang="en-US" sz="1200" i="1" dirty="0">
                <a:latin typeface="Neue Haas Grotesk Text Pro" panose="020B0504020202020204" pitchFamily="34" charset="0"/>
              </a:rPr>
              <a:t>named after the subdirectory.</a:t>
            </a:r>
          </a:p>
          <a:p>
            <a:pPr>
              <a:lnSpc>
                <a:spcPct val="100000"/>
              </a:lnSpc>
            </a:pPr>
            <a:r>
              <a:rPr lang="en-US" sz="1200" i="1" dirty="0">
                <a:latin typeface="Neue Haas Grotesk Text Pro" panose="020B0504020202020204" pitchFamily="34" charset="0"/>
              </a:rPr>
              <a:t> 3. Place the exported GLB files into a specified folder.</a:t>
            </a:r>
          </a:p>
          <a:p>
            <a:pPr>
              <a:lnSpc>
                <a:spcPct val="100000"/>
              </a:lnSpc>
            </a:pPr>
            <a:r>
              <a:rPr lang="en-US" sz="1200" i="1" dirty="0">
                <a:latin typeface="Neue Haas Grotesk Text Pro" panose="020B0504020202020204" pitchFamily="34" charset="0"/>
              </a:rPr>
              <a:t> 4. Clear the Blender scene of all mesh objects before moving to the next subdirectory. </a:t>
            </a:r>
          </a:p>
          <a:p>
            <a:pPr>
              <a:lnSpc>
                <a:spcPct val="100000"/>
              </a:lnSpc>
            </a:pPr>
            <a:r>
              <a:rPr lang="en-US" sz="1200" i="1" dirty="0">
                <a:latin typeface="Neue Haas Grotesk Text Pro" panose="020B0504020202020204" pitchFamily="34" charset="0"/>
              </a:rPr>
              <a:t>It's crucial to ensure the script maintains the correct context throughout the execution.”</a:t>
            </a:r>
            <a:endParaRPr lang="en-US" sz="1200" i="1" dirty="0">
              <a:latin typeface="Neue Haas Grotesk Text Pro" panose="020B0504020202020204" pitchFamily="34" charset="0"/>
              <a:ea typeface="Roboto Light" panose="02000000000000000000" pitchFamily="2" charset="0"/>
              <a:cs typeface="Roboto Light" panose="02000000000000000000" pitchFamily="2" charset="0"/>
            </a:endParaRPr>
          </a:p>
        </p:txBody>
      </p:sp>
      <p:grpSp>
        <p:nvGrpSpPr>
          <p:cNvPr id="44" name="Group 43">
            <a:extLst>
              <a:ext uri="{FF2B5EF4-FFF2-40B4-BE49-F238E27FC236}">
                <a16:creationId xmlns:a16="http://schemas.microsoft.com/office/drawing/2014/main" id="{5D94DBFE-4D41-B5B5-7F77-EBED8E62AF02}"/>
              </a:ext>
            </a:extLst>
          </p:cNvPr>
          <p:cNvGrpSpPr/>
          <p:nvPr/>
        </p:nvGrpSpPr>
        <p:grpSpPr>
          <a:xfrm>
            <a:off x="5617451" y="3430254"/>
            <a:ext cx="1844072" cy="1933746"/>
            <a:chOff x="4109369" y="3055623"/>
            <a:chExt cx="2256446" cy="2366172"/>
          </a:xfrm>
        </p:grpSpPr>
        <p:pic>
          <p:nvPicPr>
            <p:cNvPr id="20" name="Graphic 19" descr="Open folder with solid fill">
              <a:extLst>
                <a:ext uri="{FF2B5EF4-FFF2-40B4-BE49-F238E27FC236}">
                  <a16:creationId xmlns:a16="http://schemas.microsoft.com/office/drawing/2014/main" id="{8F32DE9D-C882-8DB6-5FEF-5370D7C45E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09369" y="3055623"/>
              <a:ext cx="393979" cy="393979"/>
            </a:xfrm>
            <a:prstGeom prst="rect">
              <a:avLst/>
            </a:prstGeom>
          </p:spPr>
        </p:pic>
        <p:sp>
          <p:nvSpPr>
            <p:cNvPr id="21" name="TextBox 20">
              <a:extLst>
                <a:ext uri="{FF2B5EF4-FFF2-40B4-BE49-F238E27FC236}">
                  <a16:creationId xmlns:a16="http://schemas.microsoft.com/office/drawing/2014/main" id="{1A354D0B-BAFA-9C9B-9DC2-56C6B1919329}"/>
                </a:ext>
              </a:extLst>
            </p:cNvPr>
            <p:cNvSpPr txBox="1"/>
            <p:nvPr/>
          </p:nvSpPr>
          <p:spPr>
            <a:xfrm>
              <a:off x="4414638" y="3080273"/>
              <a:ext cx="1903862" cy="376602"/>
            </a:xfrm>
            <a:prstGeom prst="rect">
              <a:avLst/>
            </a:prstGeom>
            <a:noFill/>
          </p:spPr>
          <p:txBody>
            <a:bodyPr wrap="square" rtlCol="0">
              <a:spAutoFit/>
            </a:bodyPr>
            <a:lstStyle/>
            <a:p>
              <a:r>
                <a:rPr lang="en-US" sz="1400">
                  <a:latin typeface="Neue Haas Grotesk Text Pro" panose="020B0504020202020204" pitchFamily="34" charset="0"/>
                </a:rPr>
                <a:t>dicom_1</a:t>
              </a:r>
            </a:p>
          </p:txBody>
        </p:sp>
        <p:pic>
          <p:nvPicPr>
            <p:cNvPr id="66" name="Graphic 65" descr="Open folder with solid fill">
              <a:extLst>
                <a:ext uri="{FF2B5EF4-FFF2-40B4-BE49-F238E27FC236}">
                  <a16:creationId xmlns:a16="http://schemas.microsoft.com/office/drawing/2014/main" id="{33F78460-0D47-CE51-E964-CFB4AC9C1A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56683" y="5020544"/>
              <a:ext cx="393979" cy="393979"/>
            </a:xfrm>
            <a:prstGeom prst="rect">
              <a:avLst/>
            </a:prstGeom>
          </p:spPr>
        </p:pic>
        <p:sp>
          <p:nvSpPr>
            <p:cNvPr id="67" name="TextBox 66">
              <a:extLst>
                <a:ext uri="{FF2B5EF4-FFF2-40B4-BE49-F238E27FC236}">
                  <a16:creationId xmlns:a16="http://schemas.microsoft.com/office/drawing/2014/main" id="{C0E8B575-39AF-C9F3-2184-008DB07B1F4B}"/>
                </a:ext>
              </a:extLst>
            </p:cNvPr>
            <p:cNvSpPr txBox="1"/>
            <p:nvPr/>
          </p:nvSpPr>
          <p:spPr>
            <a:xfrm>
              <a:off x="4461953" y="5045193"/>
              <a:ext cx="1903862" cy="376602"/>
            </a:xfrm>
            <a:prstGeom prst="rect">
              <a:avLst/>
            </a:prstGeom>
            <a:noFill/>
          </p:spPr>
          <p:txBody>
            <a:bodyPr wrap="square" rtlCol="0">
              <a:spAutoFit/>
            </a:bodyPr>
            <a:lstStyle/>
            <a:p>
              <a:r>
                <a:rPr lang="en-US" sz="1400" dirty="0">
                  <a:latin typeface="Neue Haas Grotesk Text Pro" panose="020B0504020202020204" pitchFamily="34" charset="0"/>
                </a:rPr>
                <a:t>dicom_2</a:t>
              </a:r>
            </a:p>
          </p:txBody>
        </p:sp>
      </p:grpSp>
      <p:grpSp>
        <p:nvGrpSpPr>
          <p:cNvPr id="43" name="Group 42">
            <a:extLst>
              <a:ext uri="{FF2B5EF4-FFF2-40B4-BE49-F238E27FC236}">
                <a16:creationId xmlns:a16="http://schemas.microsoft.com/office/drawing/2014/main" id="{D4A01137-1DEC-014E-19E4-CFDFD4BBC338}"/>
              </a:ext>
            </a:extLst>
          </p:cNvPr>
          <p:cNvGrpSpPr/>
          <p:nvPr/>
        </p:nvGrpSpPr>
        <p:grpSpPr>
          <a:xfrm>
            <a:off x="5365376" y="3162710"/>
            <a:ext cx="1877902" cy="329538"/>
            <a:chOff x="3800927" y="2728251"/>
            <a:chExt cx="2297841" cy="403230"/>
          </a:xfrm>
        </p:grpSpPr>
        <p:pic>
          <p:nvPicPr>
            <p:cNvPr id="30" name="Graphic 29" descr="Open folder with solid fill">
              <a:extLst>
                <a:ext uri="{FF2B5EF4-FFF2-40B4-BE49-F238E27FC236}">
                  <a16:creationId xmlns:a16="http://schemas.microsoft.com/office/drawing/2014/main" id="{268BA37A-4CD0-D4B6-7CDC-812CC5097A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00927" y="2728251"/>
              <a:ext cx="393979" cy="393978"/>
            </a:xfrm>
            <a:prstGeom prst="rect">
              <a:avLst/>
            </a:prstGeom>
          </p:spPr>
        </p:pic>
        <p:sp>
          <p:nvSpPr>
            <p:cNvPr id="42" name="TextBox 41">
              <a:extLst>
                <a:ext uri="{FF2B5EF4-FFF2-40B4-BE49-F238E27FC236}">
                  <a16:creationId xmlns:a16="http://schemas.microsoft.com/office/drawing/2014/main" id="{399EF7A2-95B6-C4AA-3300-893DECC44529}"/>
                </a:ext>
              </a:extLst>
            </p:cNvPr>
            <p:cNvSpPr txBox="1"/>
            <p:nvPr/>
          </p:nvSpPr>
          <p:spPr>
            <a:xfrm>
              <a:off x="4194906" y="2754878"/>
              <a:ext cx="1903862" cy="376603"/>
            </a:xfrm>
            <a:prstGeom prst="rect">
              <a:avLst/>
            </a:prstGeom>
            <a:noFill/>
          </p:spPr>
          <p:txBody>
            <a:bodyPr wrap="square" rtlCol="0">
              <a:spAutoFit/>
            </a:bodyPr>
            <a:lstStyle/>
            <a:p>
              <a:r>
                <a:rPr lang="en-US" sz="1400" dirty="0" err="1">
                  <a:latin typeface="Neue Haas Grotesk Text Pro" panose="020B0504020202020204" pitchFamily="34" charset="0"/>
                </a:rPr>
                <a:t>my_dicoms</a:t>
              </a:r>
              <a:endParaRPr lang="en-US" sz="1400" dirty="0">
                <a:latin typeface="Neue Haas Grotesk Text Pro" panose="020B0504020202020204" pitchFamily="34" charset="0"/>
              </a:endParaRPr>
            </a:p>
          </p:txBody>
        </p:sp>
      </p:grpSp>
      <p:grpSp>
        <p:nvGrpSpPr>
          <p:cNvPr id="4" name="Group 3">
            <a:extLst>
              <a:ext uri="{FF2B5EF4-FFF2-40B4-BE49-F238E27FC236}">
                <a16:creationId xmlns:a16="http://schemas.microsoft.com/office/drawing/2014/main" id="{628558DC-0CF8-F9EF-0E4E-FD364D630F03}"/>
              </a:ext>
            </a:extLst>
          </p:cNvPr>
          <p:cNvGrpSpPr/>
          <p:nvPr/>
        </p:nvGrpSpPr>
        <p:grpSpPr>
          <a:xfrm>
            <a:off x="6117887" y="3655417"/>
            <a:ext cx="2455182" cy="2898489"/>
            <a:chOff x="6117887" y="3655417"/>
            <a:chExt cx="2455182" cy="2898489"/>
          </a:xfrm>
        </p:grpSpPr>
        <p:sp>
          <p:nvSpPr>
            <p:cNvPr id="23" name="TextBox 22">
              <a:extLst>
                <a:ext uri="{FF2B5EF4-FFF2-40B4-BE49-F238E27FC236}">
                  <a16:creationId xmlns:a16="http://schemas.microsoft.com/office/drawing/2014/main" id="{9F658B28-0E91-3A99-83FB-3573DDE978B4}"/>
                </a:ext>
              </a:extLst>
            </p:cNvPr>
            <p:cNvSpPr txBox="1"/>
            <p:nvPr/>
          </p:nvSpPr>
          <p:spPr>
            <a:xfrm>
              <a:off x="6117887" y="3655417"/>
              <a:ext cx="2416515" cy="1292662"/>
            </a:xfrm>
            <a:prstGeom prst="rect">
              <a:avLst/>
            </a:prstGeom>
            <a:noFill/>
          </p:spPr>
          <p:txBody>
            <a:bodyPr wrap="square" rtlCol="0">
              <a:spAutoFit/>
            </a:bodyPr>
            <a:lstStyle/>
            <a:p>
              <a:r>
                <a:rPr lang="en-US" sz="1300" dirty="0" err="1">
                  <a:latin typeface="Neue Haas Grotesk Text Pro" panose="020B0504020202020204" pitchFamily="34" charset="0"/>
                </a:rPr>
                <a:t>liver.stl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heart.stl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colon.stl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left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right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a:t>
              </a:r>
            </a:p>
          </p:txBody>
        </p:sp>
        <p:sp>
          <p:nvSpPr>
            <p:cNvPr id="68" name="TextBox 67">
              <a:extLst>
                <a:ext uri="{FF2B5EF4-FFF2-40B4-BE49-F238E27FC236}">
                  <a16:creationId xmlns:a16="http://schemas.microsoft.com/office/drawing/2014/main" id="{4C9C7B8F-311E-A5AA-CB3F-AAA7709FF277}"/>
                </a:ext>
              </a:extLst>
            </p:cNvPr>
            <p:cNvSpPr txBox="1"/>
            <p:nvPr/>
          </p:nvSpPr>
          <p:spPr>
            <a:xfrm>
              <a:off x="6156554" y="5261244"/>
              <a:ext cx="2416515" cy="1292662"/>
            </a:xfrm>
            <a:prstGeom prst="rect">
              <a:avLst/>
            </a:prstGeom>
            <a:noFill/>
          </p:spPr>
          <p:txBody>
            <a:bodyPr wrap="square" rtlCol="0">
              <a:spAutoFit/>
            </a:bodyPr>
            <a:lstStyle/>
            <a:p>
              <a:r>
                <a:rPr lang="en-US" sz="1300" dirty="0" err="1">
                  <a:latin typeface="Neue Haas Grotesk Text Pro" panose="020B0504020202020204" pitchFamily="34" charset="0"/>
                </a:rPr>
                <a:t>liver.stl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heart.stl</a:t>
              </a:r>
              <a:endParaRPr lang="en-US" sz="1300" dirty="0">
                <a:latin typeface="Neue Haas Grotesk Text Pro" panose="020B0504020202020204" pitchFamily="34" charset="0"/>
              </a:endParaRPr>
            </a:p>
            <a:p>
              <a:r>
                <a:rPr lang="en-US" sz="1300" dirty="0" err="1">
                  <a:latin typeface="Neue Haas Grotesk Text Pro" panose="020B0504020202020204" pitchFamily="34" charset="0"/>
                </a:rPr>
                <a:t>colon.stl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left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inferior lobe of right </a:t>
              </a:r>
              <a:r>
                <a:rPr lang="en-US" sz="1300" dirty="0" err="1">
                  <a:latin typeface="Neue Haas Grotesk Text Pro" panose="020B0504020202020204" pitchFamily="34" charset="0"/>
                </a:rPr>
                <a:t>lung.stl</a:t>
              </a:r>
              <a:endParaRPr lang="en-US" sz="1300" dirty="0">
                <a:latin typeface="Neue Haas Grotesk Text Pro" panose="020B0504020202020204" pitchFamily="34" charset="0"/>
              </a:endParaRPr>
            </a:p>
            <a:p>
              <a:r>
                <a:rPr lang="en-US" sz="1300" dirty="0">
                  <a:latin typeface="Neue Haas Grotesk Text Pro" panose="020B0504020202020204" pitchFamily="34" charset="0"/>
                </a:rPr>
                <a:t>…</a:t>
              </a:r>
            </a:p>
          </p:txBody>
        </p:sp>
      </p:grpSp>
      <p:pic>
        <p:nvPicPr>
          <p:cNvPr id="14" name="Picture 13">
            <a:extLst>
              <a:ext uri="{FF2B5EF4-FFF2-40B4-BE49-F238E27FC236}">
                <a16:creationId xmlns:a16="http://schemas.microsoft.com/office/drawing/2014/main" id="{AD7382EA-37E9-8F49-8507-BCADE19330B8}"/>
              </a:ext>
            </a:extLst>
          </p:cNvPr>
          <p:cNvPicPr>
            <a:picLocks noChangeAspect="1"/>
          </p:cNvPicPr>
          <p:nvPr/>
        </p:nvPicPr>
        <p:blipFill>
          <a:blip r:embed="rId5"/>
          <a:stretch>
            <a:fillRect/>
          </a:stretch>
        </p:blipFill>
        <p:spPr>
          <a:xfrm>
            <a:off x="5365376" y="123927"/>
            <a:ext cx="6623925" cy="2880155"/>
          </a:xfrm>
          <a:prstGeom prst="rect">
            <a:avLst/>
          </a:prstGeom>
        </p:spPr>
      </p:pic>
      <p:sp>
        <p:nvSpPr>
          <p:cNvPr id="16" name="TextBox 15">
            <a:extLst>
              <a:ext uri="{FF2B5EF4-FFF2-40B4-BE49-F238E27FC236}">
                <a16:creationId xmlns:a16="http://schemas.microsoft.com/office/drawing/2014/main" id="{0D7054BF-AF6B-CA3C-1742-D1A774856052}"/>
              </a:ext>
            </a:extLst>
          </p:cNvPr>
          <p:cNvSpPr txBox="1"/>
          <p:nvPr/>
        </p:nvSpPr>
        <p:spPr>
          <a:xfrm>
            <a:off x="10039296" y="3012096"/>
            <a:ext cx="2019908" cy="246221"/>
          </a:xfrm>
          <a:prstGeom prst="rect">
            <a:avLst/>
          </a:prstGeom>
          <a:noFill/>
        </p:spPr>
        <p:txBody>
          <a:bodyPr wrap="square">
            <a:spAutoFit/>
          </a:bodyPr>
          <a:lstStyle/>
          <a:p>
            <a:r>
              <a:rPr lang="en-US" sz="1000" dirty="0">
                <a:latin typeface="Neue Haas Grotesk Text Pro" panose="020B0504020202020204" pitchFamily="34" charset="0"/>
              </a:rPr>
              <a:t>dicomSTLtoGLB_stage1.py</a:t>
            </a:r>
          </a:p>
        </p:txBody>
      </p:sp>
      <p:sp>
        <p:nvSpPr>
          <p:cNvPr id="59" name="TextBox 58">
            <a:extLst>
              <a:ext uri="{FF2B5EF4-FFF2-40B4-BE49-F238E27FC236}">
                <a16:creationId xmlns:a16="http://schemas.microsoft.com/office/drawing/2014/main" id="{25EAFD7A-4A56-646C-3F1A-0F80C568B7B3}"/>
              </a:ext>
            </a:extLst>
          </p:cNvPr>
          <p:cNvSpPr txBox="1"/>
          <p:nvPr/>
        </p:nvSpPr>
        <p:spPr>
          <a:xfrm>
            <a:off x="9803127" y="3819876"/>
            <a:ext cx="1555924" cy="492443"/>
          </a:xfrm>
          <a:prstGeom prst="rect">
            <a:avLst/>
          </a:prstGeom>
          <a:noFill/>
        </p:spPr>
        <p:txBody>
          <a:bodyPr wrap="square" rtlCol="0">
            <a:spAutoFit/>
          </a:bodyPr>
          <a:lstStyle/>
          <a:p>
            <a:r>
              <a:rPr lang="en-US" sz="1300" dirty="0">
                <a:latin typeface="Neue Haas Grotesk Text Pro" panose="020B0504020202020204" pitchFamily="34" charset="0"/>
              </a:rPr>
              <a:t>dicom_1.glb</a:t>
            </a:r>
          </a:p>
          <a:p>
            <a:r>
              <a:rPr lang="en-US" sz="1300" dirty="0">
                <a:latin typeface="Neue Haas Grotesk Text Pro" panose="020B0504020202020204" pitchFamily="34" charset="0"/>
              </a:rPr>
              <a:t>dicom_2.glb</a:t>
            </a:r>
          </a:p>
        </p:txBody>
      </p:sp>
      <p:grpSp>
        <p:nvGrpSpPr>
          <p:cNvPr id="52" name="Group 51">
            <a:extLst>
              <a:ext uri="{FF2B5EF4-FFF2-40B4-BE49-F238E27FC236}">
                <a16:creationId xmlns:a16="http://schemas.microsoft.com/office/drawing/2014/main" id="{ED1CA3F0-CB3B-BF5C-E382-C408EA2FEDFE}"/>
              </a:ext>
            </a:extLst>
          </p:cNvPr>
          <p:cNvGrpSpPr/>
          <p:nvPr/>
        </p:nvGrpSpPr>
        <p:grpSpPr>
          <a:xfrm>
            <a:off x="9473698" y="3552357"/>
            <a:ext cx="1877900" cy="329530"/>
            <a:chOff x="5473245" y="2049275"/>
            <a:chExt cx="2297839" cy="403221"/>
          </a:xfrm>
        </p:grpSpPr>
        <p:pic>
          <p:nvPicPr>
            <p:cNvPr id="53" name="Graphic 52" descr="Open folder with solid fill">
              <a:extLst>
                <a:ext uri="{FF2B5EF4-FFF2-40B4-BE49-F238E27FC236}">
                  <a16:creationId xmlns:a16="http://schemas.microsoft.com/office/drawing/2014/main" id="{F3ED39F8-7681-05DE-D0C4-4A5D3B7D27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3245" y="2049275"/>
              <a:ext cx="393979" cy="393979"/>
            </a:xfrm>
            <a:prstGeom prst="rect">
              <a:avLst/>
            </a:prstGeom>
          </p:spPr>
        </p:pic>
        <p:sp>
          <p:nvSpPr>
            <p:cNvPr id="54" name="TextBox 53">
              <a:extLst>
                <a:ext uri="{FF2B5EF4-FFF2-40B4-BE49-F238E27FC236}">
                  <a16:creationId xmlns:a16="http://schemas.microsoft.com/office/drawing/2014/main" id="{A27BCAB7-575A-28A1-131B-65BBF0046C18}"/>
                </a:ext>
              </a:extLst>
            </p:cNvPr>
            <p:cNvSpPr txBox="1"/>
            <p:nvPr/>
          </p:nvSpPr>
          <p:spPr>
            <a:xfrm>
              <a:off x="5867223" y="2075893"/>
              <a:ext cx="1903861" cy="376603"/>
            </a:xfrm>
            <a:prstGeom prst="rect">
              <a:avLst/>
            </a:prstGeom>
            <a:noFill/>
          </p:spPr>
          <p:txBody>
            <a:bodyPr wrap="square" rtlCol="0">
              <a:spAutoFit/>
            </a:bodyPr>
            <a:lstStyle/>
            <a:p>
              <a:r>
                <a:rPr lang="en-US" sz="1400" dirty="0" err="1">
                  <a:latin typeface="Neue Haas Grotesk Text Pro" panose="020B0504020202020204" pitchFamily="34" charset="0"/>
                </a:rPr>
                <a:t>my_glbs</a:t>
              </a:r>
              <a:endParaRPr lang="en-US" sz="1400" dirty="0">
                <a:latin typeface="Neue Haas Grotesk Text Pro" panose="020B0504020202020204" pitchFamily="34" charset="0"/>
              </a:endParaRPr>
            </a:p>
          </p:txBody>
        </p:sp>
      </p:grpSp>
      <p:sp>
        <p:nvSpPr>
          <p:cNvPr id="60" name="Arrow: Right 59">
            <a:extLst>
              <a:ext uri="{FF2B5EF4-FFF2-40B4-BE49-F238E27FC236}">
                <a16:creationId xmlns:a16="http://schemas.microsoft.com/office/drawing/2014/main" id="{85512302-4FAE-540D-091A-308195E4F12E}"/>
              </a:ext>
            </a:extLst>
          </p:cNvPr>
          <p:cNvSpPr/>
          <p:nvPr/>
        </p:nvSpPr>
        <p:spPr>
          <a:xfrm>
            <a:off x="8683948" y="4701686"/>
            <a:ext cx="550717" cy="55955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pic>
        <p:nvPicPr>
          <p:cNvPr id="70" name="Picture 69">
            <a:extLst>
              <a:ext uri="{FF2B5EF4-FFF2-40B4-BE49-F238E27FC236}">
                <a16:creationId xmlns:a16="http://schemas.microsoft.com/office/drawing/2014/main" id="{BA19BC07-8D25-6C81-458B-122889F6905C}"/>
              </a:ext>
            </a:extLst>
          </p:cNvPr>
          <p:cNvPicPr>
            <a:picLocks noChangeAspect="1"/>
          </p:cNvPicPr>
          <p:nvPr/>
        </p:nvPicPr>
        <p:blipFill>
          <a:blip r:embed="rId6"/>
          <a:stretch>
            <a:fillRect/>
          </a:stretch>
        </p:blipFill>
        <p:spPr>
          <a:xfrm>
            <a:off x="9519303" y="4376516"/>
            <a:ext cx="2019908" cy="2289743"/>
          </a:xfrm>
          <a:prstGeom prst="rect">
            <a:avLst/>
          </a:prstGeom>
        </p:spPr>
      </p:pic>
      <p:sp>
        <p:nvSpPr>
          <p:cNvPr id="3" name="Title 7">
            <a:extLst>
              <a:ext uri="{FF2B5EF4-FFF2-40B4-BE49-F238E27FC236}">
                <a16:creationId xmlns:a16="http://schemas.microsoft.com/office/drawing/2014/main" id="{E265BA90-DE95-1300-E978-0F546F471B62}"/>
              </a:ext>
            </a:extLst>
          </p:cNvPr>
          <p:cNvSpPr txBox="1">
            <a:spLocks/>
          </p:cNvSpPr>
          <p:nvPr/>
        </p:nvSpPr>
        <p:spPr>
          <a:xfrm>
            <a:off x="609600" y="405643"/>
            <a:ext cx="3232826" cy="5194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800" b="0" kern="1200" cap="all" baseline="0">
                <a:solidFill>
                  <a:schemeClr val="bg1"/>
                </a:solidFill>
                <a:latin typeface="+mj-lt"/>
                <a:ea typeface="+mj-ea"/>
                <a:cs typeface="+mj-cs"/>
              </a:defRPr>
            </a:lvl1pPr>
          </a:lstStyle>
          <a:p>
            <a:r>
              <a:rPr lang="en-US" sz="3000" b="1" dirty="0">
                <a:latin typeface="Neue Haas Grotesk Text Pro" panose="020B0504020202020204" pitchFamily="34" charset="0"/>
              </a:rPr>
              <a:t>STEP 1</a:t>
            </a:r>
          </a:p>
        </p:txBody>
      </p:sp>
    </p:spTree>
    <p:extLst>
      <p:ext uri="{BB962C8B-B14F-4D97-AF65-F5344CB8AC3E}">
        <p14:creationId xmlns:p14="http://schemas.microsoft.com/office/powerpoint/2010/main" val="127659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59" grpId="0"/>
      <p:bldP spid="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0A1282-B905-A81C-BCE6-C4544ED2FB9D}"/>
              </a:ext>
            </a:extLst>
          </p:cNvPr>
          <p:cNvSpPr/>
          <p:nvPr/>
        </p:nvSpPr>
        <p:spPr>
          <a:xfrm>
            <a:off x="356315" y="4687910"/>
            <a:ext cx="1777285" cy="20176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8" name="Title 7">
            <a:extLst>
              <a:ext uri="{FF2B5EF4-FFF2-40B4-BE49-F238E27FC236}">
                <a16:creationId xmlns:a16="http://schemas.microsoft.com/office/drawing/2014/main" id="{9094988C-190F-F03C-5F64-A2DD790BF934}"/>
              </a:ext>
            </a:extLst>
          </p:cNvPr>
          <p:cNvSpPr>
            <a:spLocks noGrp="1"/>
          </p:cNvSpPr>
          <p:nvPr>
            <p:ph type="title"/>
          </p:nvPr>
        </p:nvSpPr>
        <p:spPr>
          <a:xfrm>
            <a:off x="609600" y="594359"/>
            <a:ext cx="3048000" cy="914721"/>
          </a:xfrm>
        </p:spPr>
        <p:txBody>
          <a:bodyPr anchor="t"/>
          <a:lstStyle/>
          <a:p>
            <a:br>
              <a:rPr lang="en-US" sz="3000" dirty="0">
                <a:latin typeface="Neue Haas Grotesk Text Pro" panose="020B0504020202020204" pitchFamily="34" charset="0"/>
              </a:rPr>
            </a:br>
            <a:r>
              <a:rPr lang="en-US" sz="2800" dirty="0">
                <a:latin typeface="Neue Haas Grotesk Text Pro" panose="020B0504020202020204" pitchFamily="34" charset="0"/>
              </a:rPr>
              <a:t>Ask Chat GPT</a:t>
            </a:r>
          </a:p>
        </p:txBody>
      </p:sp>
      <p:sp>
        <p:nvSpPr>
          <p:cNvPr id="17" name="Text Placeholder 17">
            <a:extLst>
              <a:ext uri="{FF2B5EF4-FFF2-40B4-BE49-F238E27FC236}">
                <a16:creationId xmlns:a16="http://schemas.microsoft.com/office/drawing/2014/main" id="{30E6B3F2-E6E5-8962-E46E-9B9FB1D6A3BE}"/>
              </a:ext>
            </a:extLst>
          </p:cNvPr>
          <p:cNvSpPr txBox="1">
            <a:spLocks/>
          </p:cNvSpPr>
          <p:nvPr/>
        </p:nvSpPr>
        <p:spPr>
          <a:xfrm>
            <a:off x="609600" y="1737358"/>
            <a:ext cx="3260081" cy="3523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i="1" dirty="0">
                <a:latin typeface="Neue Haas Grotesk Text Pro" panose="020B0504020202020204" pitchFamily="34" charset="0"/>
              </a:rPr>
              <a:t>“Develop a Blender script to </a:t>
            </a:r>
            <a:r>
              <a:rPr lang="en-US" sz="1200" i="1" dirty="0">
                <a:solidFill>
                  <a:schemeClr val="accent3">
                    <a:lumMod val="60000"/>
                    <a:lumOff val="40000"/>
                  </a:schemeClr>
                </a:solidFill>
                <a:latin typeface="Neue Haas Grotesk Text Pro" panose="020B0504020202020204" pitchFamily="34" charset="0"/>
              </a:rPr>
              <a:t>create four distinct BDSF (Bidirectional Scattering Distribution Function) materials</a:t>
            </a:r>
            <a:r>
              <a:rPr lang="en-US" sz="1200" i="1" dirty="0">
                <a:latin typeface="Neue Haas Grotesk Text Pro" panose="020B0504020202020204" pitchFamily="34" charset="0"/>
              </a:rPr>
              <a:t> named '</a:t>
            </a:r>
            <a:r>
              <a:rPr lang="en-US" sz="1200" i="1" dirty="0" err="1">
                <a:latin typeface="Neue Haas Grotesk Text Pro" panose="020B0504020202020204" pitchFamily="34" charset="0"/>
              </a:rPr>
              <a:t>lung_mat</a:t>
            </a:r>
            <a:r>
              <a:rPr lang="en-US" sz="1200" i="1" dirty="0">
                <a:latin typeface="Neue Haas Grotesk Text Pro" panose="020B0504020202020204" pitchFamily="34" charset="0"/>
              </a:rPr>
              <a:t>', '</a:t>
            </a:r>
            <a:r>
              <a:rPr lang="en-US" sz="1200" i="1" dirty="0" err="1">
                <a:latin typeface="Neue Haas Grotesk Text Pro" panose="020B0504020202020204" pitchFamily="34" charset="0"/>
              </a:rPr>
              <a:t>liver_mat</a:t>
            </a:r>
            <a:r>
              <a:rPr lang="en-US" sz="1200" i="1" dirty="0">
                <a:latin typeface="Neue Haas Grotesk Text Pro" panose="020B0504020202020204" pitchFamily="34" charset="0"/>
              </a:rPr>
              <a:t>', '</a:t>
            </a:r>
            <a:r>
              <a:rPr lang="en-US" sz="1200" i="1" dirty="0" err="1">
                <a:latin typeface="Neue Haas Grotesk Text Pro" panose="020B0504020202020204" pitchFamily="34" charset="0"/>
              </a:rPr>
              <a:t>heart_mat</a:t>
            </a:r>
            <a:r>
              <a:rPr lang="en-US" sz="1200" i="1" dirty="0">
                <a:latin typeface="Neue Haas Grotesk Text Pro" panose="020B0504020202020204" pitchFamily="34" charset="0"/>
              </a:rPr>
              <a:t>', and '</a:t>
            </a:r>
            <a:r>
              <a:rPr lang="en-US" sz="1200" i="1" dirty="0" err="1">
                <a:latin typeface="Neue Haas Grotesk Text Pro" panose="020B0504020202020204" pitchFamily="34" charset="0"/>
              </a:rPr>
              <a:t>colon_mat</a:t>
            </a:r>
            <a:r>
              <a:rPr lang="en-US" sz="1200" i="1" dirty="0">
                <a:latin typeface="Neue Haas Grotesk Text Pro" panose="020B0504020202020204" pitchFamily="34" charset="0"/>
              </a:rPr>
              <a:t>’. </a:t>
            </a:r>
          </a:p>
          <a:p>
            <a:pPr>
              <a:lnSpc>
                <a:spcPct val="100000"/>
              </a:lnSpc>
            </a:pPr>
            <a:r>
              <a:rPr lang="en-US" sz="1200" i="1" dirty="0">
                <a:solidFill>
                  <a:schemeClr val="accent3">
                    <a:lumMod val="60000"/>
                    <a:lumOff val="40000"/>
                  </a:schemeClr>
                </a:solidFill>
                <a:latin typeface="Neue Haas Grotesk Text Pro" panose="020B0504020202020204" pitchFamily="34" charset="0"/>
              </a:rPr>
              <a:t>Customize the properties of each material, including color, specular, metallic, and clear coat</a:t>
            </a:r>
            <a:r>
              <a:rPr lang="en-US" sz="1200" i="1" dirty="0">
                <a:latin typeface="Neue Haas Grotesk Text Pro" panose="020B0504020202020204" pitchFamily="34" charset="0"/>
              </a:rPr>
              <a:t>, to accurately represent lung tissue, liver tissue, heart tissue, and colon tissue respectively. </a:t>
            </a:r>
          </a:p>
          <a:p>
            <a:pPr>
              <a:lnSpc>
                <a:spcPct val="100000"/>
              </a:lnSpc>
            </a:pPr>
            <a:r>
              <a:rPr lang="en-US" sz="1200" i="1" dirty="0">
                <a:latin typeface="Neue Haas Grotesk Text Pro" panose="020B0504020202020204" pitchFamily="34" charset="0"/>
              </a:rPr>
              <a:t>Subsequently, </a:t>
            </a:r>
            <a:r>
              <a:rPr lang="en-US" sz="1200" i="1" dirty="0">
                <a:solidFill>
                  <a:schemeClr val="accent3">
                    <a:lumMod val="60000"/>
                    <a:lumOff val="40000"/>
                  </a:schemeClr>
                </a:solidFill>
                <a:latin typeface="Neue Haas Grotesk Text Pro" panose="020B0504020202020204" pitchFamily="34" charset="0"/>
              </a:rPr>
              <a:t>automate the application of these materials to corresponding nodes in the scene</a:t>
            </a:r>
            <a:r>
              <a:rPr lang="en-US" sz="1200" i="1" dirty="0">
                <a:latin typeface="Neue Haas Grotesk Text Pro" panose="020B0504020202020204" pitchFamily="34" charset="0"/>
              </a:rPr>
              <a:t>. Specifically, </a:t>
            </a:r>
            <a:r>
              <a:rPr lang="en-US" sz="1200" i="1" dirty="0">
                <a:solidFill>
                  <a:schemeClr val="accent3">
                    <a:lumMod val="60000"/>
                    <a:lumOff val="40000"/>
                  </a:schemeClr>
                </a:solidFill>
                <a:latin typeface="Neue Haas Grotesk Text Pro" panose="020B0504020202020204" pitchFamily="34" charset="0"/>
              </a:rPr>
              <a:t>assign '</a:t>
            </a:r>
            <a:r>
              <a:rPr lang="en-US" sz="1200" i="1" dirty="0" err="1">
                <a:solidFill>
                  <a:schemeClr val="accent3">
                    <a:lumMod val="60000"/>
                    <a:lumOff val="40000"/>
                  </a:schemeClr>
                </a:solidFill>
                <a:latin typeface="Neue Haas Grotesk Text Pro" panose="020B0504020202020204" pitchFamily="34" charset="0"/>
              </a:rPr>
              <a:t>lung_mat</a:t>
            </a:r>
            <a:r>
              <a:rPr lang="en-US" sz="1200" i="1" dirty="0">
                <a:solidFill>
                  <a:schemeClr val="accent3">
                    <a:lumMod val="60000"/>
                    <a:lumOff val="40000"/>
                  </a:schemeClr>
                </a:solidFill>
                <a:latin typeface="Neue Haas Grotesk Text Pro" panose="020B0504020202020204" pitchFamily="34" charset="0"/>
              </a:rPr>
              <a:t>' to any node containing the string 'lung', </a:t>
            </a:r>
            <a:r>
              <a:rPr lang="en-US" sz="1200" i="1" dirty="0">
                <a:latin typeface="Neue Haas Grotesk Text Pro" panose="020B0504020202020204" pitchFamily="34" charset="0"/>
              </a:rPr>
              <a:t>'</a:t>
            </a:r>
            <a:r>
              <a:rPr lang="en-US" sz="1200" i="1" dirty="0" err="1">
                <a:latin typeface="Neue Haas Grotesk Text Pro" panose="020B0504020202020204" pitchFamily="34" charset="0"/>
              </a:rPr>
              <a:t>liver_mat</a:t>
            </a:r>
            <a:r>
              <a:rPr lang="en-US" sz="1200" i="1" dirty="0">
                <a:latin typeface="Neue Haas Grotesk Text Pro" panose="020B0504020202020204" pitchFamily="34" charset="0"/>
              </a:rPr>
              <a:t>' to any node labeled 'liver', '</a:t>
            </a:r>
            <a:r>
              <a:rPr lang="en-US" sz="1200" i="1" dirty="0" err="1">
                <a:latin typeface="Neue Haas Grotesk Text Pro" panose="020B0504020202020204" pitchFamily="34" charset="0"/>
              </a:rPr>
              <a:t>heart_mat</a:t>
            </a:r>
            <a:r>
              <a:rPr lang="en-US" sz="1200" i="1" dirty="0">
                <a:latin typeface="Neue Haas Grotesk Text Pro" panose="020B0504020202020204" pitchFamily="34" charset="0"/>
              </a:rPr>
              <a:t>' to any node labeled 'heart', and '</a:t>
            </a:r>
            <a:r>
              <a:rPr lang="en-US" sz="1200" i="1" dirty="0" err="1">
                <a:latin typeface="Neue Haas Grotesk Text Pro" panose="020B0504020202020204" pitchFamily="34" charset="0"/>
              </a:rPr>
              <a:t>colon_mat</a:t>
            </a:r>
            <a:r>
              <a:rPr lang="en-US" sz="1200" i="1" dirty="0">
                <a:latin typeface="Neue Haas Grotesk Text Pro" panose="020B0504020202020204" pitchFamily="34" charset="0"/>
              </a:rPr>
              <a:t>' to any node labeled 'colon’.”</a:t>
            </a:r>
            <a:endParaRPr lang="en-US" sz="1200" i="1" dirty="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4" name="Text Placeholder 17">
            <a:extLst>
              <a:ext uri="{FF2B5EF4-FFF2-40B4-BE49-F238E27FC236}">
                <a16:creationId xmlns:a16="http://schemas.microsoft.com/office/drawing/2014/main" id="{5B4A2BC3-5711-F313-0E7C-C508F79C6BCD}"/>
              </a:ext>
            </a:extLst>
          </p:cNvPr>
          <p:cNvSpPr txBox="1">
            <a:spLocks/>
          </p:cNvSpPr>
          <p:nvPr/>
        </p:nvSpPr>
        <p:spPr>
          <a:xfrm>
            <a:off x="609600" y="5599675"/>
            <a:ext cx="3260081" cy="33027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i="1" dirty="0">
                <a:latin typeface="Neue Haas Grotesk Text Pro" panose="020B0504020202020204" pitchFamily="34" charset="0"/>
                <a:ea typeface="Roboto Light" panose="02000000000000000000" pitchFamily="2" charset="0"/>
                <a:cs typeface="Roboto Light" panose="02000000000000000000" pitchFamily="2" charset="0"/>
              </a:rPr>
              <a:t>“Integrate this with the previous script”</a:t>
            </a:r>
          </a:p>
        </p:txBody>
      </p:sp>
      <p:pic>
        <p:nvPicPr>
          <p:cNvPr id="9" name="Picture 8">
            <a:extLst>
              <a:ext uri="{FF2B5EF4-FFF2-40B4-BE49-F238E27FC236}">
                <a16:creationId xmlns:a16="http://schemas.microsoft.com/office/drawing/2014/main" id="{41D28646-4637-E9E6-57B7-31565CCC8A1A}"/>
              </a:ext>
            </a:extLst>
          </p:cNvPr>
          <p:cNvPicPr>
            <a:picLocks noChangeAspect="1"/>
          </p:cNvPicPr>
          <p:nvPr/>
        </p:nvPicPr>
        <p:blipFill>
          <a:blip r:embed="rId3"/>
          <a:stretch>
            <a:fillRect/>
          </a:stretch>
        </p:blipFill>
        <p:spPr>
          <a:xfrm>
            <a:off x="5174561" y="503601"/>
            <a:ext cx="3397000" cy="4600662"/>
          </a:xfrm>
          <a:prstGeom prst="rect">
            <a:avLst/>
          </a:prstGeom>
        </p:spPr>
      </p:pic>
      <p:sp>
        <p:nvSpPr>
          <p:cNvPr id="11" name="TextBox 10">
            <a:extLst>
              <a:ext uri="{FF2B5EF4-FFF2-40B4-BE49-F238E27FC236}">
                <a16:creationId xmlns:a16="http://schemas.microsoft.com/office/drawing/2014/main" id="{C6547C1D-E550-1D3D-08BE-64B23F2E2C37}"/>
              </a:ext>
            </a:extLst>
          </p:cNvPr>
          <p:cNvSpPr txBox="1"/>
          <p:nvPr/>
        </p:nvSpPr>
        <p:spPr>
          <a:xfrm>
            <a:off x="6349861" y="227914"/>
            <a:ext cx="2347672" cy="523220"/>
          </a:xfrm>
          <a:prstGeom prst="rect">
            <a:avLst/>
          </a:prstGeom>
          <a:noFill/>
        </p:spPr>
        <p:txBody>
          <a:bodyPr wrap="square">
            <a:spAutoFit/>
          </a:bodyPr>
          <a:lstStyle/>
          <a:p>
            <a:r>
              <a:rPr lang="en-US" sz="1400" dirty="0">
                <a:latin typeface="Neue Haas Grotesk Text Pro" panose="020B0504020202020204" pitchFamily="34" charset="0"/>
              </a:rPr>
              <a:t>dicomSTLtoGLB_stage3.py</a:t>
            </a:r>
          </a:p>
        </p:txBody>
      </p:sp>
      <p:sp>
        <p:nvSpPr>
          <p:cNvPr id="12" name="TextBox 11">
            <a:extLst>
              <a:ext uri="{FF2B5EF4-FFF2-40B4-BE49-F238E27FC236}">
                <a16:creationId xmlns:a16="http://schemas.microsoft.com/office/drawing/2014/main" id="{C30E711D-53F4-6C85-CA79-3DFD3E6854F7}"/>
              </a:ext>
            </a:extLst>
          </p:cNvPr>
          <p:cNvSpPr txBox="1"/>
          <p:nvPr/>
        </p:nvSpPr>
        <p:spPr>
          <a:xfrm>
            <a:off x="5058599" y="5139652"/>
            <a:ext cx="4120410" cy="292388"/>
          </a:xfrm>
          <a:prstGeom prst="rect">
            <a:avLst/>
          </a:prstGeom>
          <a:noFill/>
        </p:spPr>
        <p:txBody>
          <a:bodyPr wrap="square" rtlCol="0">
            <a:spAutoFit/>
          </a:bodyPr>
          <a:lstStyle/>
          <a:p>
            <a:r>
              <a:rPr lang="en-US" sz="1300" b="1" dirty="0">
                <a:latin typeface="Neue Haas Grotesk Text Pro" panose="020B0504020202020204" pitchFamily="34" charset="0"/>
              </a:rPr>
              <a:t>Processing two sets of files took 38.35 sec</a:t>
            </a:r>
          </a:p>
        </p:txBody>
      </p:sp>
      <p:sp>
        <p:nvSpPr>
          <p:cNvPr id="15" name="TextBox 14">
            <a:extLst>
              <a:ext uri="{FF2B5EF4-FFF2-40B4-BE49-F238E27FC236}">
                <a16:creationId xmlns:a16="http://schemas.microsoft.com/office/drawing/2014/main" id="{2F97402B-B2D2-5ED9-B45D-9BE41907D94F}"/>
              </a:ext>
            </a:extLst>
          </p:cNvPr>
          <p:cNvSpPr txBox="1"/>
          <p:nvPr/>
        </p:nvSpPr>
        <p:spPr>
          <a:xfrm>
            <a:off x="4448308" y="5781224"/>
            <a:ext cx="6953307" cy="584775"/>
          </a:xfrm>
          <a:prstGeom prst="rect">
            <a:avLst/>
          </a:prstGeom>
          <a:noFill/>
        </p:spPr>
        <p:txBody>
          <a:bodyPr wrap="square" rtlCol="0">
            <a:spAutoFit/>
          </a:bodyPr>
          <a:lstStyle/>
          <a:p>
            <a:r>
              <a:rPr lang="en-US" sz="1600" b="1" dirty="0">
                <a:latin typeface="Neue Haas Grotesk Text Pro" panose="020B0504020202020204" pitchFamily="34" charset="0"/>
              </a:rPr>
              <a:t>What Next?</a:t>
            </a:r>
          </a:p>
          <a:p>
            <a:r>
              <a:rPr lang="en-US" sz="1600" dirty="0">
                <a:latin typeface="Neue Haas Grotesk Text Pro" panose="020B0504020202020204" pitchFamily="34" charset="0"/>
              </a:rPr>
              <a:t>Why not do the </a:t>
            </a:r>
            <a:r>
              <a:rPr lang="en-US" sz="1600" dirty="0" err="1">
                <a:latin typeface="Neue Haas Grotesk Text Pro" panose="020B0504020202020204" pitchFamily="34" charset="0"/>
              </a:rPr>
              <a:t>TotalSegmentator</a:t>
            </a:r>
            <a:r>
              <a:rPr lang="en-US" sz="1600" dirty="0">
                <a:latin typeface="Neue Haas Grotesk Text Pro" panose="020B0504020202020204" pitchFamily="34" charset="0"/>
              </a:rPr>
              <a:t> segmentation from the script too!?</a:t>
            </a:r>
          </a:p>
        </p:txBody>
      </p:sp>
      <p:pic>
        <p:nvPicPr>
          <p:cNvPr id="14" name="Picture 13">
            <a:extLst>
              <a:ext uri="{FF2B5EF4-FFF2-40B4-BE49-F238E27FC236}">
                <a16:creationId xmlns:a16="http://schemas.microsoft.com/office/drawing/2014/main" id="{13EDACD1-F3B4-F7D7-4A12-8F453DDA9867}"/>
              </a:ext>
            </a:extLst>
          </p:cNvPr>
          <p:cNvPicPr>
            <a:picLocks noChangeAspect="1"/>
          </p:cNvPicPr>
          <p:nvPr/>
        </p:nvPicPr>
        <p:blipFill>
          <a:blip r:embed="rId4"/>
          <a:stretch>
            <a:fillRect/>
          </a:stretch>
        </p:blipFill>
        <p:spPr>
          <a:xfrm>
            <a:off x="9179009" y="3226885"/>
            <a:ext cx="1969799" cy="1865050"/>
          </a:xfrm>
          <a:prstGeom prst="rect">
            <a:avLst/>
          </a:prstGeom>
        </p:spPr>
      </p:pic>
      <p:pic>
        <p:nvPicPr>
          <p:cNvPr id="2" name="Picture 1">
            <a:extLst>
              <a:ext uri="{FF2B5EF4-FFF2-40B4-BE49-F238E27FC236}">
                <a16:creationId xmlns:a16="http://schemas.microsoft.com/office/drawing/2014/main" id="{CB7F78D2-BD21-9C21-F638-4C35A058A0DB}"/>
              </a:ext>
            </a:extLst>
          </p:cNvPr>
          <p:cNvPicPr>
            <a:picLocks noChangeAspect="1"/>
          </p:cNvPicPr>
          <p:nvPr/>
        </p:nvPicPr>
        <p:blipFill>
          <a:blip r:embed="rId5"/>
          <a:stretch>
            <a:fillRect/>
          </a:stretch>
        </p:blipFill>
        <p:spPr>
          <a:xfrm>
            <a:off x="9179010" y="492001"/>
            <a:ext cx="1969799" cy="2232940"/>
          </a:xfrm>
          <a:prstGeom prst="rect">
            <a:avLst/>
          </a:prstGeom>
        </p:spPr>
      </p:pic>
      <p:sp>
        <p:nvSpPr>
          <p:cNvPr id="5" name="Arrow: Down 4">
            <a:extLst>
              <a:ext uri="{FF2B5EF4-FFF2-40B4-BE49-F238E27FC236}">
                <a16:creationId xmlns:a16="http://schemas.microsoft.com/office/drawing/2014/main" id="{E985A3DD-E1CF-1B90-9D27-E8A4311B0F5C}"/>
              </a:ext>
            </a:extLst>
          </p:cNvPr>
          <p:cNvSpPr/>
          <p:nvPr/>
        </p:nvSpPr>
        <p:spPr>
          <a:xfrm>
            <a:off x="10002591" y="2803932"/>
            <a:ext cx="399245" cy="312755"/>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3" name="Title 7">
            <a:extLst>
              <a:ext uri="{FF2B5EF4-FFF2-40B4-BE49-F238E27FC236}">
                <a16:creationId xmlns:a16="http://schemas.microsoft.com/office/drawing/2014/main" id="{9F6B2A87-D452-B329-0EE1-773679EE76F4}"/>
              </a:ext>
            </a:extLst>
          </p:cNvPr>
          <p:cNvSpPr txBox="1">
            <a:spLocks/>
          </p:cNvSpPr>
          <p:nvPr/>
        </p:nvSpPr>
        <p:spPr>
          <a:xfrm>
            <a:off x="609600" y="405643"/>
            <a:ext cx="3232826" cy="5194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800" b="0" kern="1200" cap="all" baseline="0">
                <a:solidFill>
                  <a:schemeClr val="bg1"/>
                </a:solidFill>
                <a:latin typeface="+mj-lt"/>
                <a:ea typeface="+mj-ea"/>
                <a:cs typeface="+mj-cs"/>
              </a:defRPr>
            </a:lvl1pPr>
          </a:lstStyle>
          <a:p>
            <a:r>
              <a:rPr lang="en-US" sz="3000" b="1" dirty="0">
                <a:latin typeface="Neue Haas Grotesk Text Pro" panose="020B0504020202020204" pitchFamily="34" charset="0"/>
              </a:rPr>
              <a:t>STEP 2</a:t>
            </a:r>
          </a:p>
        </p:txBody>
      </p:sp>
    </p:spTree>
    <p:extLst>
      <p:ext uri="{BB962C8B-B14F-4D97-AF65-F5344CB8AC3E}">
        <p14:creationId xmlns:p14="http://schemas.microsoft.com/office/powerpoint/2010/main" val="175439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5" grpId="0"/>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23570C-FABC-268E-AB30-FB1AF717B2A3}"/>
              </a:ext>
            </a:extLst>
          </p:cNvPr>
          <p:cNvSpPr/>
          <p:nvPr/>
        </p:nvSpPr>
        <p:spPr>
          <a:xfrm>
            <a:off x="462064" y="4640094"/>
            <a:ext cx="1833664" cy="228903"/>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7">
            <a:extLst>
              <a:ext uri="{FF2B5EF4-FFF2-40B4-BE49-F238E27FC236}">
                <a16:creationId xmlns:a16="http://schemas.microsoft.com/office/drawing/2014/main" id="{30E6B3F2-E6E5-8962-E46E-9B9FB1D6A3BE}"/>
              </a:ext>
            </a:extLst>
          </p:cNvPr>
          <p:cNvSpPr txBox="1">
            <a:spLocks/>
          </p:cNvSpPr>
          <p:nvPr/>
        </p:nvSpPr>
        <p:spPr>
          <a:xfrm>
            <a:off x="304037" y="1586114"/>
            <a:ext cx="3260081" cy="35238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1800" kern="1200">
                <a:solidFill>
                  <a:schemeClr val="bg1"/>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a:lnSpc>
                <a:spcPct val="100000"/>
              </a:lnSpc>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This was more complicated to work through:</a:t>
            </a:r>
          </a:p>
          <a:p>
            <a:pPr marL="228600" indent="-228600">
              <a:lnSpc>
                <a:spcPct val="100000"/>
              </a:lnSpc>
              <a:buAutoNum type="arabicParenR"/>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Run Total </a:t>
            </a:r>
            <a:r>
              <a:rPr lang="en-US" sz="1200" dirty="0" err="1">
                <a:latin typeface="Neue Haas Grotesk Text Pro" panose="020B0504020202020204" pitchFamily="34" charset="0"/>
                <a:ea typeface="Roboto Light" panose="02000000000000000000" pitchFamily="2" charset="0"/>
                <a:cs typeface="Roboto Light" panose="02000000000000000000" pitchFamily="2" charset="0"/>
              </a:rPr>
              <a:t>Segmentator</a:t>
            </a: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 to get segmentations (nii.gz)</a:t>
            </a:r>
          </a:p>
          <a:p>
            <a:pPr marL="228600" indent="-228600">
              <a:lnSpc>
                <a:spcPct val="100000"/>
              </a:lnSpc>
              <a:buAutoNum type="arabicParenR"/>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Create STLs from the segmentations (VTK)</a:t>
            </a:r>
          </a:p>
          <a:p>
            <a:pPr marL="228600" indent="-228600">
              <a:lnSpc>
                <a:spcPct val="100000"/>
              </a:lnSpc>
              <a:buAutoNum type="arabicParenR"/>
            </a:pPr>
            <a:r>
              <a:rPr lang="en-US" sz="1200" dirty="0">
                <a:latin typeface="Neue Haas Grotesk Text Pro" panose="020B0504020202020204" pitchFamily="34" charset="0"/>
                <a:ea typeface="Roboto Light" panose="02000000000000000000" pitchFamily="2" charset="0"/>
                <a:cs typeface="Roboto Light" panose="02000000000000000000" pitchFamily="2" charset="0"/>
              </a:rPr>
              <a:t>Run the previous script to create the materials and output the GLB file</a:t>
            </a:r>
          </a:p>
        </p:txBody>
      </p:sp>
      <p:sp>
        <p:nvSpPr>
          <p:cNvPr id="11" name="TextBox 10">
            <a:extLst>
              <a:ext uri="{FF2B5EF4-FFF2-40B4-BE49-F238E27FC236}">
                <a16:creationId xmlns:a16="http://schemas.microsoft.com/office/drawing/2014/main" id="{C6547C1D-E550-1D3D-08BE-64B23F2E2C37}"/>
              </a:ext>
            </a:extLst>
          </p:cNvPr>
          <p:cNvSpPr txBox="1"/>
          <p:nvPr/>
        </p:nvSpPr>
        <p:spPr>
          <a:xfrm>
            <a:off x="4835477" y="6181950"/>
            <a:ext cx="4090839" cy="307777"/>
          </a:xfrm>
          <a:prstGeom prst="rect">
            <a:avLst/>
          </a:prstGeom>
          <a:noFill/>
        </p:spPr>
        <p:txBody>
          <a:bodyPr wrap="square">
            <a:spAutoFit/>
          </a:bodyPr>
          <a:lstStyle/>
          <a:p>
            <a:r>
              <a:rPr lang="en-US" sz="1400" dirty="0">
                <a:latin typeface="Neue Haas Grotesk Text Pro" panose="020B0504020202020204" pitchFamily="34" charset="0"/>
              </a:rPr>
              <a:t>dicom2glb.py</a:t>
            </a:r>
          </a:p>
        </p:txBody>
      </p:sp>
      <p:sp>
        <p:nvSpPr>
          <p:cNvPr id="2" name="TextBox 1">
            <a:extLst>
              <a:ext uri="{FF2B5EF4-FFF2-40B4-BE49-F238E27FC236}">
                <a16:creationId xmlns:a16="http://schemas.microsoft.com/office/drawing/2014/main" id="{C28A4EB6-F1B2-6215-81A0-9BCB26FB8944}"/>
              </a:ext>
            </a:extLst>
          </p:cNvPr>
          <p:cNvSpPr txBox="1"/>
          <p:nvPr/>
        </p:nvSpPr>
        <p:spPr>
          <a:xfrm>
            <a:off x="4421445" y="368273"/>
            <a:ext cx="699215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Neue Haas Grotesk Text Pro" panose="020B0504020202020204" pitchFamily="34" charset="0"/>
              </a:rPr>
              <a:t>Can ChatGPT do everything right away?  NO!</a:t>
            </a:r>
          </a:p>
          <a:p>
            <a:pPr marL="285750" indent="-285750">
              <a:buFont typeface="Arial" panose="020B0604020202020204" pitchFamily="34" charset="0"/>
              <a:buChar char="•"/>
            </a:pPr>
            <a:endParaRPr lang="en-US" sz="1600" dirty="0">
              <a:latin typeface="Neue Haas Grotesk Text Pro" panose="020B0504020202020204" pitchFamily="34" charset="0"/>
            </a:endParaRPr>
          </a:p>
          <a:p>
            <a:pPr marL="285750" indent="-285750">
              <a:buFont typeface="Arial" panose="020B0604020202020204" pitchFamily="34" charset="0"/>
              <a:buChar char="•"/>
            </a:pPr>
            <a:r>
              <a:rPr lang="en-US" sz="1600" dirty="0">
                <a:latin typeface="Neue Haas Grotesk Text Pro" panose="020B0504020202020204" pitchFamily="34" charset="0"/>
              </a:rPr>
              <a:t>It took back and forth, looking at the problems, and progressive fixes, but in a fraction of the time I got here:</a:t>
            </a:r>
          </a:p>
        </p:txBody>
      </p:sp>
      <p:pic>
        <p:nvPicPr>
          <p:cNvPr id="3074" name="Picture 2">
            <a:extLst>
              <a:ext uri="{FF2B5EF4-FFF2-40B4-BE49-F238E27FC236}">
                <a16:creationId xmlns:a16="http://schemas.microsoft.com/office/drawing/2014/main" id="{524F96C5-EED7-1E95-214D-DF194D831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637" y="1515671"/>
            <a:ext cx="3426783" cy="32831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A4EB89F-D8F8-1552-EBD8-3BB88F366CE4}"/>
              </a:ext>
            </a:extLst>
          </p:cNvPr>
          <p:cNvPicPr>
            <a:picLocks noChangeAspect="1"/>
          </p:cNvPicPr>
          <p:nvPr/>
        </p:nvPicPr>
        <p:blipFill>
          <a:blip r:embed="rId4"/>
          <a:stretch>
            <a:fillRect/>
          </a:stretch>
        </p:blipFill>
        <p:spPr>
          <a:xfrm>
            <a:off x="4945417" y="1515672"/>
            <a:ext cx="3739653" cy="4651663"/>
          </a:xfrm>
          <a:prstGeom prst="rect">
            <a:avLst/>
          </a:prstGeom>
        </p:spPr>
      </p:pic>
      <p:sp>
        <p:nvSpPr>
          <p:cNvPr id="6" name="TextBox 5">
            <a:extLst>
              <a:ext uri="{FF2B5EF4-FFF2-40B4-BE49-F238E27FC236}">
                <a16:creationId xmlns:a16="http://schemas.microsoft.com/office/drawing/2014/main" id="{7CDE6271-51A6-B091-B0AD-FB9D26DAFAD7}"/>
              </a:ext>
            </a:extLst>
          </p:cNvPr>
          <p:cNvSpPr txBox="1"/>
          <p:nvPr/>
        </p:nvSpPr>
        <p:spPr>
          <a:xfrm>
            <a:off x="8724507" y="4868997"/>
            <a:ext cx="2207067" cy="646331"/>
          </a:xfrm>
          <a:prstGeom prst="rect">
            <a:avLst/>
          </a:prstGeom>
          <a:noFill/>
        </p:spPr>
        <p:txBody>
          <a:bodyPr wrap="square" rtlCol="0">
            <a:spAutoFit/>
          </a:bodyPr>
          <a:lstStyle/>
          <a:p>
            <a:r>
              <a:rPr lang="en-US" b="1" dirty="0">
                <a:latin typeface="Neue Haas Grotesk Text Pro" panose="020B0504020202020204" pitchFamily="34" charset="0"/>
              </a:rPr>
              <a:t>170.5 sec from DICOM to GLB file</a:t>
            </a:r>
          </a:p>
        </p:txBody>
      </p:sp>
      <p:sp>
        <p:nvSpPr>
          <p:cNvPr id="7" name="Title 7">
            <a:extLst>
              <a:ext uri="{FF2B5EF4-FFF2-40B4-BE49-F238E27FC236}">
                <a16:creationId xmlns:a16="http://schemas.microsoft.com/office/drawing/2014/main" id="{B173BFB3-58B8-F3DC-B29B-B431EBF3DE8F}"/>
              </a:ext>
            </a:extLst>
          </p:cNvPr>
          <p:cNvSpPr>
            <a:spLocks noGrp="1"/>
          </p:cNvSpPr>
          <p:nvPr>
            <p:ph type="title"/>
          </p:nvPr>
        </p:nvSpPr>
        <p:spPr>
          <a:xfrm>
            <a:off x="304036" y="530770"/>
            <a:ext cx="3348699" cy="914721"/>
          </a:xfrm>
        </p:spPr>
        <p:txBody>
          <a:bodyPr anchor="t"/>
          <a:lstStyle/>
          <a:p>
            <a:r>
              <a:rPr lang="en-US" sz="3000" dirty="0">
                <a:latin typeface="Neue Haas Grotesk Text Pro" panose="020B0504020202020204" pitchFamily="34" charset="0"/>
              </a:rPr>
              <a:t>Ask Chat GPT </a:t>
            </a:r>
            <a:r>
              <a:rPr lang="en-US" sz="2000" dirty="0">
                <a:latin typeface="Neue Haas Grotesk Text Pro" panose="020B0504020202020204" pitchFamily="34" charset="0"/>
              </a:rPr>
              <a:t>(and DEBUG IT)</a:t>
            </a:r>
          </a:p>
        </p:txBody>
      </p:sp>
      <p:sp>
        <p:nvSpPr>
          <p:cNvPr id="3" name="TextBox 2">
            <a:extLst>
              <a:ext uri="{FF2B5EF4-FFF2-40B4-BE49-F238E27FC236}">
                <a16:creationId xmlns:a16="http://schemas.microsoft.com/office/drawing/2014/main" id="{5633AEEF-ABD6-6CC3-E47E-783F90C4508F}"/>
              </a:ext>
            </a:extLst>
          </p:cNvPr>
          <p:cNvSpPr txBox="1"/>
          <p:nvPr/>
        </p:nvSpPr>
        <p:spPr>
          <a:xfrm>
            <a:off x="215621" y="4292844"/>
            <a:ext cx="3700625" cy="1569660"/>
          </a:xfrm>
          <a:prstGeom prst="rect">
            <a:avLst/>
          </a:prstGeom>
          <a:noFill/>
        </p:spPr>
        <p:txBody>
          <a:bodyPr wrap="square" rtlCol="0">
            <a:spAutoFit/>
          </a:bodyPr>
          <a:lstStyle/>
          <a:p>
            <a:r>
              <a:rPr lang="en-US" sz="2400" b="1" dirty="0">
                <a:solidFill>
                  <a:schemeClr val="bg1"/>
                </a:solidFill>
              </a:rPr>
              <a:t>What Next?</a:t>
            </a:r>
          </a:p>
          <a:p>
            <a:r>
              <a:rPr lang="en-US" dirty="0">
                <a:solidFill>
                  <a:schemeClr val="bg1"/>
                </a:solidFill>
              </a:rPr>
              <a:t>You could </a:t>
            </a:r>
            <a:r>
              <a:rPr lang="en-US" dirty="0">
                <a:solidFill>
                  <a:schemeClr val="accent3"/>
                </a:solidFill>
              </a:rPr>
              <a:t>output more formats</a:t>
            </a:r>
            <a:r>
              <a:rPr lang="en-US" dirty="0">
                <a:solidFill>
                  <a:schemeClr val="bg1"/>
                </a:solidFill>
              </a:rPr>
              <a:t>, do </a:t>
            </a:r>
            <a:r>
              <a:rPr lang="en-US" dirty="0">
                <a:solidFill>
                  <a:schemeClr val="accent3"/>
                </a:solidFill>
              </a:rPr>
              <a:t>mesh optimization</a:t>
            </a:r>
            <a:r>
              <a:rPr lang="en-US" dirty="0">
                <a:solidFill>
                  <a:schemeClr val="bg1"/>
                </a:solidFill>
              </a:rPr>
              <a:t>, render </a:t>
            </a:r>
            <a:r>
              <a:rPr lang="en-US" dirty="0">
                <a:solidFill>
                  <a:schemeClr val="accent3"/>
                </a:solidFill>
              </a:rPr>
              <a:t>stills</a:t>
            </a:r>
            <a:r>
              <a:rPr lang="en-US" dirty="0">
                <a:solidFill>
                  <a:schemeClr val="bg1"/>
                </a:solidFill>
              </a:rPr>
              <a:t> or a </a:t>
            </a:r>
            <a:r>
              <a:rPr lang="en-US" dirty="0">
                <a:solidFill>
                  <a:schemeClr val="accent3"/>
                </a:solidFill>
              </a:rPr>
              <a:t>turntable</a:t>
            </a:r>
            <a:r>
              <a:rPr lang="en-US" dirty="0">
                <a:solidFill>
                  <a:schemeClr val="bg1"/>
                </a:solidFill>
              </a:rPr>
              <a:t>, send it to a web app…</a:t>
            </a:r>
          </a:p>
        </p:txBody>
      </p:sp>
      <p:sp>
        <p:nvSpPr>
          <p:cNvPr id="8" name="Rectangle 7">
            <a:extLst>
              <a:ext uri="{FF2B5EF4-FFF2-40B4-BE49-F238E27FC236}">
                <a16:creationId xmlns:a16="http://schemas.microsoft.com/office/drawing/2014/main" id="{775ECE84-CCE6-E161-8573-5F0C382237C9}"/>
              </a:ext>
            </a:extLst>
          </p:cNvPr>
          <p:cNvSpPr/>
          <p:nvPr/>
        </p:nvSpPr>
        <p:spPr>
          <a:xfrm>
            <a:off x="215621" y="3979890"/>
            <a:ext cx="3553847" cy="4736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6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4AD0EF2-0347-58EC-58DD-FCBCB39632F4}"/>
              </a:ext>
            </a:extLst>
          </p:cNvPr>
          <p:cNvSpPr>
            <a:spLocks noGrp="1"/>
          </p:cNvSpPr>
          <p:nvPr>
            <p:ph type="body" sz="quarter" idx="15"/>
          </p:nvPr>
        </p:nvSpPr>
        <p:spPr>
          <a:xfrm>
            <a:off x="609599" y="1752600"/>
            <a:ext cx="6671481" cy="1019175"/>
          </a:xfrm>
        </p:spPr>
        <p:txBody>
          <a:bodyPr/>
          <a:lstStyle/>
          <a:p>
            <a:pPr marL="0" indent="0">
              <a:buNone/>
            </a:pPr>
            <a:r>
              <a:rPr lang="en-US" sz="3600" dirty="0"/>
              <a:t>Take home message</a:t>
            </a:r>
          </a:p>
        </p:txBody>
      </p:sp>
      <p:sp>
        <p:nvSpPr>
          <p:cNvPr id="13" name="Text Placeholder 12">
            <a:extLst>
              <a:ext uri="{FF2B5EF4-FFF2-40B4-BE49-F238E27FC236}">
                <a16:creationId xmlns:a16="http://schemas.microsoft.com/office/drawing/2014/main" id="{8459815A-4AA4-A2D7-6C10-E006F111F9F4}"/>
              </a:ext>
            </a:extLst>
          </p:cNvPr>
          <p:cNvSpPr>
            <a:spLocks noGrp="1"/>
          </p:cNvSpPr>
          <p:nvPr>
            <p:ph type="body" sz="quarter" idx="13"/>
          </p:nvPr>
        </p:nvSpPr>
        <p:spPr>
          <a:xfrm>
            <a:off x="6096000" y="2168857"/>
            <a:ext cx="5486400" cy="3192463"/>
          </a:xfrm>
          <a:ln>
            <a:noFill/>
          </a:ln>
        </p:spPr>
        <p:txBody>
          <a:bodyPr/>
          <a:lstStyle/>
          <a:p>
            <a:r>
              <a:rPr lang="en-US" dirty="0"/>
              <a:t>You can automate many things to add efficiencies to your day-to-day work</a:t>
            </a:r>
          </a:p>
          <a:p>
            <a:r>
              <a:rPr lang="en-US" dirty="0"/>
              <a:t>AI is a TREMENDOUS assistant.</a:t>
            </a:r>
          </a:p>
          <a:p>
            <a:r>
              <a:rPr lang="en-US" dirty="0"/>
              <a:t>Start with small projects, and build from there</a:t>
            </a:r>
          </a:p>
        </p:txBody>
      </p:sp>
    </p:spTree>
    <p:extLst>
      <p:ext uri="{BB962C8B-B14F-4D97-AF65-F5344CB8AC3E}">
        <p14:creationId xmlns:p14="http://schemas.microsoft.com/office/powerpoint/2010/main" val="293189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7A7FD17-D19D-0E93-FA59-1D93D290F0E5}"/>
              </a:ext>
            </a:extLst>
          </p:cNvPr>
          <p:cNvSpPr>
            <a:spLocks noGrp="1"/>
          </p:cNvSpPr>
          <p:nvPr>
            <p:ph type="body" idx="1"/>
          </p:nvPr>
        </p:nvSpPr>
        <p:spPr>
          <a:xfrm>
            <a:off x="1022957" y="3798662"/>
            <a:ext cx="4754880" cy="640080"/>
          </a:xfrm>
        </p:spPr>
        <p:txBody>
          <a:bodyPr>
            <a:normAutofit fontScale="92500" lnSpcReduction="20000"/>
          </a:bodyPr>
          <a:lstStyle/>
          <a:p>
            <a:r>
              <a:rPr lang="en-US" dirty="0">
                <a:solidFill>
                  <a:schemeClr val="accent3"/>
                </a:solidFill>
              </a:rPr>
              <a:t>NIH 3D - 3d.nih.gov</a:t>
            </a:r>
          </a:p>
          <a:p>
            <a:r>
              <a:rPr lang="en-US" sz="1500" dirty="0">
                <a:solidFill>
                  <a:schemeClr val="accent3"/>
                </a:solidFill>
                <a:latin typeface="Roboto Light" panose="02000000000000000000" pitchFamily="2" charset="0"/>
                <a:ea typeface="Roboto Light" panose="02000000000000000000" pitchFamily="2" charset="0"/>
                <a:cs typeface="Roboto Light" panose="02000000000000000000" pitchFamily="2" charset="0"/>
              </a:rPr>
              <a:t>3D Model Repository and 3D Model Creation Tools</a:t>
            </a:r>
          </a:p>
        </p:txBody>
      </p:sp>
      <p:sp>
        <p:nvSpPr>
          <p:cNvPr id="18" name="Content Placeholder 17">
            <a:extLst>
              <a:ext uri="{FF2B5EF4-FFF2-40B4-BE49-F238E27FC236}">
                <a16:creationId xmlns:a16="http://schemas.microsoft.com/office/drawing/2014/main" id="{B6C7B8EF-D0B8-30C7-390D-CE6C2D9D3588}"/>
              </a:ext>
            </a:extLst>
          </p:cNvPr>
          <p:cNvSpPr>
            <a:spLocks noGrp="1"/>
          </p:cNvSpPr>
          <p:nvPr>
            <p:ph sz="half" idx="2"/>
          </p:nvPr>
        </p:nvSpPr>
        <p:spPr>
          <a:xfrm>
            <a:off x="1022957" y="4437207"/>
            <a:ext cx="4565319" cy="2164930"/>
          </a:xfrm>
        </p:spPr>
        <p:txBody>
          <a:bodyPr>
            <a:normAutofit fontScale="85000" lnSpcReduction="20000"/>
          </a:bodyPr>
          <a:lstStyle/>
          <a:p>
            <a:pPr marL="0" indent="0">
              <a:lnSpc>
                <a:spcPct val="120000"/>
              </a:lnSpc>
              <a:buNone/>
            </a:pPr>
            <a:r>
              <a:rPr lang="en-US" sz="1900" dirty="0">
                <a:solidFill>
                  <a:schemeClr val="bg1"/>
                </a:solidFill>
              </a:rPr>
              <a:t>Features</a:t>
            </a:r>
          </a:p>
          <a:p>
            <a:pPr>
              <a:lnSpc>
                <a:spcPct val="120000"/>
              </a:lnSpc>
            </a:pPr>
            <a:r>
              <a:rPr lang="en-US" sz="1500" dirty="0">
                <a:solidFill>
                  <a:schemeClr val="bg1"/>
                </a:solidFill>
              </a:rPr>
              <a:t>Deposit a 3D model and we convert it into several formats and render an image</a:t>
            </a:r>
          </a:p>
          <a:p>
            <a:pPr>
              <a:lnSpc>
                <a:spcPct val="120000"/>
              </a:lnSpc>
            </a:pPr>
            <a:r>
              <a:rPr lang="en-US" sz="1500" dirty="0">
                <a:solidFill>
                  <a:schemeClr val="bg1"/>
                </a:solidFill>
              </a:rPr>
              <a:t>Deposit molecular data and we process it into several representations in several formats and render an image</a:t>
            </a:r>
          </a:p>
          <a:p>
            <a:pPr>
              <a:lnSpc>
                <a:spcPct val="120000"/>
              </a:lnSpc>
            </a:pPr>
            <a:r>
              <a:rPr lang="en-US" sz="1500" dirty="0">
                <a:solidFill>
                  <a:schemeClr val="bg1"/>
                </a:solidFill>
              </a:rPr>
              <a:t>Perform automated mesh repair (experimental)</a:t>
            </a:r>
          </a:p>
          <a:p>
            <a:pPr>
              <a:lnSpc>
                <a:spcPct val="120000"/>
              </a:lnSpc>
            </a:pPr>
            <a:r>
              <a:rPr lang="en-US" sz="1500" dirty="0">
                <a:solidFill>
                  <a:schemeClr val="bg1"/>
                </a:solidFill>
              </a:rPr>
              <a:t>DOI Assignment</a:t>
            </a:r>
          </a:p>
        </p:txBody>
      </p:sp>
      <p:sp>
        <p:nvSpPr>
          <p:cNvPr id="10" name="TextBox 9">
            <a:extLst>
              <a:ext uri="{FF2B5EF4-FFF2-40B4-BE49-F238E27FC236}">
                <a16:creationId xmlns:a16="http://schemas.microsoft.com/office/drawing/2014/main" id="{528EF869-081E-6478-87F9-E020D04469CF}"/>
              </a:ext>
            </a:extLst>
          </p:cNvPr>
          <p:cNvSpPr txBox="1"/>
          <p:nvPr/>
        </p:nvSpPr>
        <p:spPr>
          <a:xfrm>
            <a:off x="978344" y="176036"/>
            <a:ext cx="10140506" cy="707886"/>
          </a:xfrm>
          <a:prstGeom prst="rect">
            <a:avLst/>
          </a:prstGeom>
          <a:noFill/>
        </p:spPr>
        <p:txBody>
          <a:bodyPr wrap="square" rtlCol="0">
            <a:spAutoFit/>
          </a:bodyPr>
          <a:lstStyle/>
          <a:p>
            <a:r>
              <a:rPr lang="en-US" sz="4000" dirty="0">
                <a:solidFill>
                  <a:schemeClr val="bg1"/>
                </a:solidFill>
                <a:latin typeface="Roboto Medium" panose="02000000000000000000" pitchFamily="2" charset="0"/>
                <a:ea typeface="Roboto Medium" panose="02000000000000000000" pitchFamily="2" charset="0"/>
                <a:cs typeface="Roboto Medium" panose="02000000000000000000" pitchFamily="2" charset="0"/>
              </a:rPr>
              <a:t>Free NIAID Resources</a:t>
            </a:r>
          </a:p>
        </p:txBody>
      </p:sp>
      <p:pic>
        <p:nvPicPr>
          <p:cNvPr id="12" name="Picture 11">
            <a:extLst>
              <a:ext uri="{FF2B5EF4-FFF2-40B4-BE49-F238E27FC236}">
                <a16:creationId xmlns:a16="http://schemas.microsoft.com/office/drawing/2014/main" id="{BDFC9106-8B5A-72A9-8914-CB0E162DA024}"/>
              </a:ext>
            </a:extLst>
          </p:cNvPr>
          <p:cNvPicPr>
            <a:picLocks noChangeAspect="1"/>
          </p:cNvPicPr>
          <p:nvPr/>
        </p:nvPicPr>
        <p:blipFill>
          <a:blip r:embed="rId3"/>
          <a:stretch>
            <a:fillRect/>
          </a:stretch>
        </p:blipFill>
        <p:spPr>
          <a:xfrm>
            <a:off x="1072896" y="1004944"/>
            <a:ext cx="4515381" cy="2682453"/>
          </a:xfrm>
          <a:prstGeom prst="rect">
            <a:avLst/>
          </a:prstGeom>
        </p:spPr>
      </p:pic>
      <p:pic>
        <p:nvPicPr>
          <p:cNvPr id="21" name="Picture 20">
            <a:extLst>
              <a:ext uri="{FF2B5EF4-FFF2-40B4-BE49-F238E27FC236}">
                <a16:creationId xmlns:a16="http://schemas.microsoft.com/office/drawing/2014/main" id="{D9AA8E50-6FD9-C03B-76BE-130890BDFB1A}"/>
              </a:ext>
            </a:extLst>
          </p:cNvPr>
          <p:cNvPicPr>
            <a:picLocks noChangeAspect="1"/>
          </p:cNvPicPr>
          <p:nvPr/>
        </p:nvPicPr>
        <p:blipFill>
          <a:blip r:embed="rId4"/>
          <a:stretch>
            <a:fillRect/>
          </a:stretch>
        </p:blipFill>
        <p:spPr>
          <a:xfrm>
            <a:off x="6603725" y="1004944"/>
            <a:ext cx="4324314" cy="2686703"/>
          </a:xfrm>
          <a:prstGeom prst="rect">
            <a:avLst/>
          </a:prstGeom>
        </p:spPr>
      </p:pic>
      <p:sp>
        <p:nvSpPr>
          <p:cNvPr id="23" name="Text Placeholder 4">
            <a:extLst>
              <a:ext uri="{FF2B5EF4-FFF2-40B4-BE49-F238E27FC236}">
                <a16:creationId xmlns:a16="http://schemas.microsoft.com/office/drawing/2014/main" id="{26F4D2E3-6961-43EF-E3B5-2CC9B1DA83F8}"/>
              </a:ext>
            </a:extLst>
          </p:cNvPr>
          <p:cNvSpPr txBox="1">
            <a:spLocks/>
          </p:cNvSpPr>
          <p:nvPr/>
        </p:nvSpPr>
        <p:spPr>
          <a:xfrm>
            <a:off x="6603725" y="3797126"/>
            <a:ext cx="4754880" cy="833867"/>
          </a:xfrm>
          <a:prstGeom prst="rect">
            <a:avLst/>
          </a:prstGeom>
        </p:spPr>
        <p:txBody>
          <a:bodyPr vert="horz" lIns="91440" tIns="45720" rIns="91440" bIns="45720" rtlCol="0" anchor="ctr">
            <a:normAutofit fontScale="85000" lnSpcReduction="200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000" b="1"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600" b="1" kern="1200">
                <a:solidFill>
                  <a:schemeClr val="tx1"/>
                </a:solidFill>
                <a:latin typeface="+mn-lt"/>
                <a:ea typeface="+mn-ea"/>
                <a:cs typeface="+mn-cs"/>
              </a:defRPr>
            </a:lvl9pPr>
          </a:lstStyle>
          <a:p>
            <a:r>
              <a:rPr lang="en-US" dirty="0" err="1">
                <a:solidFill>
                  <a:schemeClr val="accent3"/>
                </a:solidFill>
              </a:rPr>
              <a:t>BioArt</a:t>
            </a:r>
            <a:r>
              <a:rPr lang="en-US" dirty="0">
                <a:solidFill>
                  <a:schemeClr val="accent3"/>
                </a:solidFill>
              </a:rPr>
              <a:t> (In Development) – FINAL NAME TBD</a:t>
            </a:r>
          </a:p>
          <a:p>
            <a:r>
              <a:rPr lang="en-US" sz="1100" dirty="0">
                <a:solidFill>
                  <a:schemeClr val="accent3"/>
                </a:solidFill>
              </a:rPr>
              <a:t>Anita Mora, Ryan Kissinger, Austin Athman – Visual and Medical Arts (NIAID)</a:t>
            </a:r>
          </a:p>
          <a:p>
            <a:r>
              <a:rPr lang="en-US" sz="1500" dirty="0">
                <a:solidFill>
                  <a:schemeClr val="accent3"/>
                </a:solidFill>
                <a:latin typeface="Roboto Light" panose="02000000000000000000" pitchFamily="2" charset="0"/>
                <a:ea typeface="Roboto Light" panose="02000000000000000000" pitchFamily="2" charset="0"/>
                <a:cs typeface="Roboto Light" panose="02000000000000000000" pitchFamily="2" charset="0"/>
              </a:rPr>
              <a:t>Free Accurate and Vetted Science Graphics</a:t>
            </a:r>
          </a:p>
        </p:txBody>
      </p:sp>
      <p:sp>
        <p:nvSpPr>
          <p:cNvPr id="24" name="Content Placeholder 17">
            <a:extLst>
              <a:ext uri="{FF2B5EF4-FFF2-40B4-BE49-F238E27FC236}">
                <a16:creationId xmlns:a16="http://schemas.microsoft.com/office/drawing/2014/main" id="{F93BC95E-D92E-AEA2-BF3A-82583D62EA85}"/>
              </a:ext>
            </a:extLst>
          </p:cNvPr>
          <p:cNvSpPr txBox="1">
            <a:spLocks/>
          </p:cNvSpPr>
          <p:nvPr/>
        </p:nvSpPr>
        <p:spPr>
          <a:xfrm>
            <a:off x="6603723" y="4664996"/>
            <a:ext cx="4565320" cy="1709352"/>
          </a:xfrm>
          <a:prstGeom prst="rect">
            <a:avLst/>
          </a:prstGeom>
        </p:spPr>
        <p:txBody>
          <a:bodyPr vert="horz" lIns="91440" tIns="45720" rIns="91440" bIns="45720" rtlCol="0">
            <a:normAutofit fontScale="77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nSpc>
                <a:spcPct val="120000"/>
              </a:lnSpc>
              <a:buFont typeface="Wingdings" pitchFamily="2" charset="2"/>
              <a:buNone/>
            </a:pPr>
            <a:r>
              <a:rPr lang="en-US" dirty="0">
                <a:solidFill>
                  <a:schemeClr val="bg1"/>
                </a:solidFill>
              </a:rPr>
              <a:t>Features</a:t>
            </a:r>
          </a:p>
          <a:p>
            <a:pPr>
              <a:lnSpc>
                <a:spcPct val="120000"/>
              </a:lnSpc>
            </a:pPr>
            <a:r>
              <a:rPr lang="en-US" sz="1700" dirty="0">
                <a:solidFill>
                  <a:schemeClr val="bg1"/>
                </a:solidFill>
              </a:rPr>
              <a:t>Users can search for and download from over a thousand graphics generated by the NIAID Medical Arts team</a:t>
            </a:r>
          </a:p>
          <a:p>
            <a:pPr>
              <a:lnSpc>
                <a:spcPct val="120000"/>
              </a:lnSpc>
            </a:pPr>
            <a:r>
              <a:rPr lang="en-US" sz="1700" dirty="0">
                <a:solidFill>
                  <a:schemeClr val="bg1"/>
                </a:solidFill>
              </a:rPr>
              <a:t>On request we may add graphics from other groups if they meet the standards of the archive.</a:t>
            </a:r>
          </a:p>
        </p:txBody>
      </p:sp>
    </p:spTree>
    <p:extLst>
      <p:ext uri="{BB962C8B-B14F-4D97-AF65-F5344CB8AC3E}">
        <p14:creationId xmlns:p14="http://schemas.microsoft.com/office/powerpoint/2010/main" val="205700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79F50-F15A-FF5B-4C2B-9BE6D41DE56E}"/>
              </a:ext>
            </a:extLst>
          </p:cNvPr>
          <p:cNvSpPr>
            <a:spLocks noGrp="1"/>
          </p:cNvSpPr>
          <p:nvPr>
            <p:ph type="body" sz="quarter" idx="15"/>
          </p:nvPr>
        </p:nvSpPr>
        <p:spPr>
          <a:xfrm>
            <a:off x="667150" y="2072321"/>
            <a:ext cx="5076034" cy="1019175"/>
          </a:xfrm>
        </p:spPr>
        <p:txBody>
          <a:bodyPr/>
          <a:lstStyle/>
          <a:p>
            <a:pPr marL="0" indent="0">
              <a:buNone/>
            </a:pPr>
            <a:r>
              <a:rPr lang="en-US" sz="5000" dirty="0">
                <a:latin typeface="Neue Haas Grotesk Text Pro" panose="020B0504020202020204" pitchFamily="34" charset="0"/>
                <a:ea typeface="Roboto Medium" panose="02000000000000000000" pitchFamily="2" charset="0"/>
                <a:cs typeface="Roboto Medium" panose="02000000000000000000" pitchFamily="2" charset="0"/>
              </a:rPr>
              <a:t>Have you ever…</a:t>
            </a:r>
          </a:p>
        </p:txBody>
      </p:sp>
      <p:sp>
        <p:nvSpPr>
          <p:cNvPr id="3" name="Text Placeholder 2">
            <a:extLst>
              <a:ext uri="{FF2B5EF4-FFF2-40B4-BE49-F238E27FC236}">
                <a16:creationId xmlns:a16="http://schemas.microsoft.com/office/drawing/2014/main" id="{1168F378-56DE-140F-68DD-1248CB2A931C}"/>
              </a:ext>
            </a:extLst>
          </p:cNvPr>
          <p:cNvSpPr>
            <a:spLocks noGrp="1"/>
          </p:cNvSpPr>
          <p:nvPr>
            <p:ph type="body" sz="quarter" idx="13"/>
          </p:nvPr>
        </p:nvSpPr>
        <p:spPr>
          <a:xfrm>
            <a:off x="6171535" y="1893508"/>
            <a:ext cx="5428699" cy="3393473"/>
          </a:xfrm>
        </p:spPr>
        <p:txBody>
          <a:bodyPr anchor="t">
            <a:noAutofit/>
          </a:bodyPr>
          <a:lstStyle/>
          <a:p>
            <a:pPr marL="0" indent="0">
              <a:lnSpc>
                <a:spcPct val="110000"/>
              </a:lnSpc>
              <a:buNone/>
            </a:pPr>
            <a:endParaRPr lang="en-US" sz="1600" dirty="0">
              <a:latin typeface="Neue Haas Grotesk Text Pro" panose="020B0504020202020204" pitchFamily="34" charset="0"/>
              <a:ea typeface="Roboto" panose="02000000000000000000" pitchFamily="2" charset="0"/>
              <a:cs typeface="Roboto" panose="02000000000000000000" pitchFamily="2" charset="0"/>
            </a:endParaRP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Had to perform the same sequence of steps on the same type of asset in many projects?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Had to change the suffixes on a lot of files?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Output files in multiple formats?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Update or add metadata to file headers?</a:t>
            </a:r>
          </a:p>
          <a:p>
            <a:pPr>
              <a:lnSpc>
                <a:spcPct val="110000"/>
              </a:lnSpc>
              <a:buClr>
                <a:schemeClr val="accent3"/>
              </a:buClr>
            </a:pPr>
            <a:r>
              <a:rPr lang="en-US" sz="1600" dirty="0">
                <a:latin typeface="Neue Haas Grotesk Text Pro" panose="020B0504020202020204" pitchFamily="34" charset="0"/>
                <a:ea typeface="Roboto" panose="02000000000000000000" pitchFamily="2" charset="0"/>
                <a:cs typeface="Roboto" panose="02000000000000000000" pitchFamily="2" charset="0"/>
              </a:rPr>
              <a:t>Handle any task that requires the same sequence of steps between one or more pieces of software?</a:t>
            </a:r>
          </a:p>
        </p:txBody>
      </p:sp>
      <p:sp>
        <p:nvSpPr>
          <p:cNvPr id="6" name="Text Placeholder 1">
            <a:extLst>
              <a:ext uri="{FF2B5EF4-FFF2-40B4-BE49-F238E27FC236}">
                <a16:creationId xmlns:a16="http://schemas.microsoft.com/office/drawing/2014/main" id="{6A5E3B9A-937A-0BCD-DFCD-4D76345E12A1}"/>
              </a:ext>
            </a:extLst>
          </p:cNvPr>
          <p:cNvSpPr txBox="1">
            <a:spLocks/>
          </p:cNvSpPr>
          <p:nvPr/>
        </p:nvSpPr>
        <p:spPr>
          <a:xfrm>
            <a:off x="667150" y="3644337"/>
            <a:ext cx="5076034" cy="1422441"/>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8000" kern="1200" cap="none" baseline="0">
                <a:solidFill>
                  <a:schemeClr val="bg1"/>
                </a:solidFill>
                <a:latin typeface="+mj-lt"/>
                <a:ea typeface="Roboto Black" panose="02000000000000000000" pitchFamily="2" charset="0"/>
                <a:cs typeface="Roboto Black" panose="02000000000000000000" pitchFamily="2" charset="0"/>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en-US" sz="5000" dirty="0">
                <a:latin typeface="Neue Haas Grotesk Text Pro" panose="020B0504020202020204" pitchFamily="34" charset="0"/>
                <a:ea typeface="Roboto Medium" panose="02000000000000000000" pitchFamily="2" charset="0"/>
                <a:cs typeface="Roboto Medium" panose="02000000000000000000" pitchFamily="2" charset="0"/>
              </a:rPr>
              <a:t>Then you should </a:t>
            </a:r>
            <a:r>
              <a:rPr lang="en-US" sz="5000" dirty="0">
                <a:solidFill>
                  <a:schemeClr val="accent3"/>
                </a:solidFill>
                <a:latin typeface="Neue Haas Grotesk Text Pro" panose="020B0504020202020204" pitchFamily="34" charset="0"/>
                <a:ea typeface="Roboto Medium" panose="02000000000000000000" pitchFamily="2" charset="0"/>
                <a:cs typeface="Roboto Medium" panose="02000000000000000000" pitchFamily="2" charset="0"/>
              </a:rPr>
              <a:t>Learn Python!</a:t>
            </a:r>
          </a:p>
        </p:txBody>
      </p:sp>
      <p:sp>
        <p:nvSpPr>
          <p:cNvPr id="4" name="Rectangle 3">
            <a:extLst>
              <a:ext uri="{FF2B5EF4-FFF2-40B4-BE49-F238E27FC236}">
                <a16:creationId xmlns:a16="http://schemas.microsoft.com/office/drawing/2014/main" id="{8112BFA3-B75A-5275-EB89-D5FEA00A7BDF}"/>
              </a:ext>
            </a:extLst>
          </p:cNvPr>
          <p:cNvSpPr/>
          <p:nvPr/>
        </p:nvSpPr>
        <p:spPr>
          <a:xfrm>
            <a:off x="11352179" y="6108970"/>
            <a:ext cx="685800" cy="64202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468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76550-38D2-44B9-4512-9111E1B1F78B}"/>
              </a:ext>
            </a:extLst>
          </p:cNvPr>
          <p:cNvSpPr>
            <a:spLocks noGrp="1"/>
          </p:cNvSpPr>
          <p:nvPr>
            <p:ph type="title"/>
          </p:nvPr>
        </p:nvSpPr>
        <p:spPr>
          <a:xfrm>
            <a:off x="3352800" y="1963348"/>
            <a:ext cx="5486400" cy="1308100"/>
          </a:xfrm>
        </p:spPr>
        <p:txBody>
          <a:bodyPr anchor="ctr">
            <a:normAutofit/>
          </a:bodyPr>
          <a:lstStyle/>
          <a:p>
            <a:r>
              <a:rPr lang="en-US" dirty="0">
                <a:solidFill>
                  <a:schemeClr val="accent3"/>
                </a:solidFill>
              </a:rPr>
              <a:t>Thank You</a:t>
            </a:r>
          </a:p>
        </p:txBody>
      </p:sp>
      <p:sp>
        <p:nvSpPr>
          <p:cNvPr id="3" name="TextBox 2">
            <a:extLst>
              <a:ext uri="{FF2B5EF4-FFF2-40B4-BE49-F238E27FC236}">
                <a16:creationId xmlns:a16="http://schemas.microsoft.com/office/drawing/2014/main" id="{0DC9D1D0-D6B7-CF39-5144-2B885E67397A}"/>
              </a:ext>
            </a:extLst>
          </p:cNvPr>
          <p:cNvSpPr txBox="1"/>
          <p:nvPr/>
        </p:nvSpPr>
        <p:spPr>
          <a:xfrm>
            <a:off x="941694" y="4469641"/>
            <a:ext cx="5663821" cy="369332"/>
          </a:xfrm>
          <a:prstGeom prst="rect">
            <a:avLst/>
          </a:prstGeom>
          <a:noFill/>
        </p:spPr>
        <p:txBody>
          <a:bodyPr wrap="square" rtlCol="0">
            <a:spAutoFit/>
          </a:bodyPr>
          <a:lstStyle/>
          <a:p>
            <a:r>
              <a:rPr lang="en-US" dirty="0">
                <a:solidFill>
                  <a:schemeClr val="bg1"/>
                </a:solidFill>
              </a:rPr>
              <a:t>github.com/</a:t>
            </a:r>
            <a:r>
              <a:rPr lang="en-US" dirty="0" err="1">
                <a:solidFill>
                  <a:schemeClr val="bg1"/>
                </a:solidFill>
              </a:rPr>
              <a:t>niaid</a:t>
            </a:r>
            <a:r>
              <a:rPr lang="en-US" dirty="0">
                <a:solidFill>
                  <a:schemeClr val="bg1"/>
                </a:solidFill>
              </a:rPr>
              <a:t>/AMI_2024_Examples</a:t>
            </a:r>
          </a:p>
        </p:txBody>
      </p:sp>
      <p:sp>
        <p:nvSpPr>
          <p:cNvPr id="4" name="TextBox 3">
            <a:extLst>
              <a:ext uri="{FF2B5EF4-FFF2-40B4-BE49-F238E27FC236}">
                <a16:creationId xmlns:a16="http://schemas.microsoft.com/office/drawing/2014/main" id="{738D7B4B-B00B-412C-DED6-B191D559A30E}"/>
              </a:ext>
            </a:extLst>
          </p:cNvPr>
          <p:cNvSpPr txBox="1"/>
          <p:nvPr/>
        </p:nvSpPr>
        <p:spPr>
          <a:xfrm>
            <a:off x="948518" y="4947312"/>
            <a:ext cx="5663821" cy="369332"/>
          </a:xfrm>
          <a:prstGeom prst="rect">
            <a:avLst/>
          </a:prstGeom>
          <a:noFill/>
        </p:spPr>
        <p:txBody>
          <a:bodyPr wrap="square" rtlCol="0">
            <a:spAutoFit/>
          </a:bodyPr>
          <a:lstStyle/>
          <a:p>
            <a:r>
              <a:rPr lang="en-US" dirty="0">
                <a:solidFill>
                  <a:schemeClr val="accent6"/>
                </a:solidFill>
              </a:rPr>
              <a:t>kristen.browne@nih.gov</a:t>
            </a:r>
          </a:p>
        </p:txBody>
      </p:sp>
      <p:sp>
        <p:nvSpPr>
          <p:cNvPr id="6" name="TextBox 5">
            <a:extLst>
              <a:ext uri="{FF2B5EF4-FFF2-40B4-BE49-F238E27FC236}">
                <a16:creationId xmlns:a16="http://schemas.microsoft.com/office/drawing/2014/main" id="{6F3EED16-6DA3-49B0-A449-262054A4DC2C}"/>
              </a:ext>
            </a:extLst>
          </p:cNvPr>
          <p:cNvSpPr txBox="1"/>
          <p:nvPr/>
        </p:nvSpPr>
        <p:spPr>
          <a:xfrm>
            <a:off x="941694" y="5424983"/>
            <a:ext cx="3617427" cy="369332"/>
          </a:xfrm>
          <a:prstGeom prst="rect">
            <a:avLst/>
          </a:prstGeom>
          <a:noFill/>
        </p:spPr>
        <p:txBody>
          <a:bodyPr wrap="square">
            <a:spAutoFit/>
          </a:bodyPr>
          <a:lstStyle/>
          <a:p>
            <a:r>
              <a:rPr lang="en-US" dirty="0">
                <a:solidFill>
                  <a:schemeClr val="accent3"/>
                </a:solidFill>
              </a:rPr>
              <a:t>python.org/about/</a:t>
            </a:r>
            <a:r>
              <a:rPr lang="en-US" dirty="0" err="1">
                <a:solidFill>
                  <a:schemeClr val="accent3"/>
                </a:solidFill>
              </a:rPr>
              <a:t>gettingstarted</a:t>
            </a:r>
            <a:r>
              <a:rPr lang="en-US" dirty="0">
                <a:solidFill>
                  <a:schemeClr val="accent3"/>
                </a:solidFill>
              </a:rPr>
              <a:t>/</a:t>
            </a:r>
          </a:p>
        </p:txBody>
      </p:sp>
      <p:sp>
        <p:nvSpPr>
          <p:cNvPr id="7" name="TextBox 6">
            <a:extLst>
              <a:ext uri="{FF2B5EF4-FFF2-40B4-BE49-F238E27FC236}">
                <a16:creationId xmlns:a16="http://schemas.microsoft.com/office/drawing/2014/main" id="{55A73712-4BE5-321A-AF6B-9BB972CD103C}"/>
              </a:ext>
            </a:extLst>
          </p:cNvPr>
          <p:cNvSpPr txBox="1"/>
          <p:nvPr/>
        </p:nvSpPr>
        <p:spPr>
          <a:xfrm>
            <a:off x="928814" y="5927259"/>
            <a:ext cx="11853467" cy="338554"/>
          </a:xfrm>
          <a:prstGeom prst="rect">
            <a:avLst/>
          </a:prstGeom>
          <a:noFill/>
        </p:spPr>
        <p:txBody>
          <a:bodyPr wrap="square">
            <a:spAutoFit/>
          </a:bodyPr>
          <a:lstStyle/>
          <a:p>
            <a:r>
              <a:rPr lang="en-US" sz="1600" dirty="0">
                <a:solidFill>
                  <a:schemeClr val="accent4">
                    <a:lumMod val="40000"/>
                    <a:lumOff val="60000"/>
                  </a:schemeClr>
                </a:solidFill>
              </a:rPr>
              <a:t>My Environment: Anaconda (Package Manager), Windows 11, Python 3.11.9, Visual Studio Code or PyCharm (IDE</a:t>
            </a:r>
            <a:r>
              <a:rPr lang="en-US" sz="1600" dirty="0">
                <a:solidFill>
                  <a:schemeClr val="bg1"/>
                </a:solidFill>
              </a:rPr>
              <a:t>)</a:t>
            </a:r>
          </a:p>
        </p:txBody>
      </p:sp>
    </p:spTree>
    <p:extLst>
      <p:ext uri="{BB962C8B-B14F-4D97-AF65-F5344CB8AC3E}">
        <p14:creationId xmlns:p14="http://schemas.microsoft.com/office/powerpoint/2010/main" val="238574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35951BC-E0B6-BB22-007C-0CA6DB47C4D8}"/>
              </a:ext>
            </a:extLst>
          </p:cNvPr>
          <p:cNvSpPr>
            <a:spLocks noGrp="1" noRot="1" noMove="1" noResize="1" noEditPoints="1" noAdjustHandles="1" noChangeArrowheads="1" noChangeShapeType="1"/>
          </p:cNvSpPr>
          <p:nvPr/>
        </p:nvSpPr>
        <p:spPr>
          <a:xfrm>
            <a:off x="573297" y="2986500"/>
            <a:ext cx="2317315" cy="2484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Neue Haas Grotesk Text Pro" panose="020B0504020202020204" pitchFamily="34" charset="0"/>
            </a:endParaRPr>
          </a:p>
        </p:txBody>
      </p:sp>
      <p:sp>
        <p:nvSpPr>
          <p:cNvPr id="21" name="Text Placeholder 20">
            <a:extLst>
              <a:ext uri="{FF2B5EF4-FFF2-40B4-BE49-F238E27FC236}">
                <a16:creationId xmlns:a16="http://schemas.microsoft.com/office/drawing/2014/main" id="{9A94115A-314E-77E1-6D22-5A3F143F7A84}"/>
              </a:ext>
            </a:extLst>
          </p:cNvPr>
          <p:cNvSpPr>
            <a:spLocks noGrp="1"/>
          </p:cNvSpPr>
          <p:nvPr>
            <p:ph type="title" idx="4294967295"/>
          </p:nvPr>
        </p:nvSpPr>
        <p:spPr>
          <a:xfrm>
            <a:off x="278525" y="279765"/>
            <a:ext cx="9941668" cy="703263"/>
          </a:xfrm>
          <a:prstGeom prst="rect">
            <a:avLst/>
          </a:prstGeom>
          <a:noFill/>
          <a:ln>
            <a:noFill/>
            <a:prstDash/>
          </a:ln>
          <a:effectLst/>
        </p:spPr>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120650" marR="0" lvl="0" indent="0" algn="l" defTabSz="914400" rtl="0" eaLnBrk="1" fontAlgn="auto" latinLnBrk="0" hangingPunct="1">
              <a:lnSpc>
                <a:spcPct val="90000"/>
              </a:lnSpc>
              <a:spcBef>
                <a:spcPts val="1200"/>
              </a:spcBef>
              <a:spcAft>
                <a:spcPts val="200"/>
              </a:spcAft>
              <a:buClr>
                <a:schemeClr val="accent1"/>
              </a:buClr>
              <a:buSzPct val="100000"/>
              <a:buFont typeface="+mj-lt"/>
              <a:buNone/>
              <a:tabLst/>
              <a:defRPr/>
            </a:pPr>
            <a:r>
              <a:rPr lang="en-US" sz="3600" b="1" cap="none" dirty="0">
                <a:solidFill>
                  <a:schemeClr val="bg1"/>
                </a:solidFill>
                <a:latin typeface="Neue Haas Grotesk Text Pro" panose="020B0504020202020204" pitchFamily="34" charset="0"/>
                <a:ea typeface="Roboto Medium" panose="02000000000000000000" pitchFamily="2" charset="0"/>
                <a:cs typeface="Roboto Medium" panose="02000000000000000000" pitchFamily="2" charset="0"/>
              </a:rPr>
              <a:t>My Journey in Programming</a:t>
            </a:r>
            <a:endParaRPr kumimoji="0" lang="en-US" sz="3600" b="1" i="0" u="none" strike="noStrike" kern="1200" cap="none" spc="0" normalizeH="0" baseline="0" noProof="0" dirty="0">
              <a:ln>
                <a:noFill/>
              </a:ln>
              <a:solidFill>
                <a:schemeClr val="bg1"/>
              </a:solidFill>
              <a:effectLst/>
              <a:uLnTx/>
              <a:uFillTx/>
              <a:latin typeface="Neue Haas Grotesk Text Pro" panose="020B0504020202020204" pitchFamily="34" charset="0"/>
              <a:ea typeface="Roboto Medium" panose="02000000000000000000" pitchFamily="2" charset="0"/>
              <a:cs typeface="Roboto Medium" panose="02000000000000000000" pitchFamily="2" charset="0"/>
            </a:endParaRPr>
          </a:p>
        </p:txBody>
      </p:sp>
      <p:grpSp>
        <p:nvGrpSpPr>
          <p:cNvPr id="63" name="Group 62">
            <a:extLst>
              <a:ext uri="{FF2B5EF4-FFF2-40B4-BE49-F238E27FC236}">
                <a16:creationId xmlns:a16="http://schemas.microsoft.com/office/drawing/2014/main" id="{AED05B70-6055-BCD8-C401-849CB6A8732E}"/>
              </a:ext>
            </a:extLst>
          </p:cNvPr>
          <p:cNvGrpSpPr/>
          <p:nvPr/>
        </p:nvGrpSpPr>
        <p:grpSpPr>
          <a:xfrm>
            <a:off x="1156785" y="1274432"/>
            <a:ext cx="4739036" cy="731520"/>
            <a:chOff x="1156785" y="1274432"/>
            <a:chExt cx="4739036" cy="731520"/>
          </a:xfrm>
        </p:grpSpPr>
        <p:grpSp>
          <p:nvGrpSpPr>
            <p:cNvPr id="18" name="Group 17">
              <a:extLst>
                <a:ext uri="{FF2B5EF4-FFF2-40B4-BE49-F238E27FC236}">
                  <a16:creationId xmlns:a16="http://schemas.microsoft.com/office/drawing/2014/main" id="{C4348CFF-FA21-5B57-662D-646517FA3153}"/>
                </a:ext>
              </a:extLst>
            </p:cNvPr>
            <p:cNvGrpSpPr/>
            <p:nvPr/>
          </p:nvGrpSpPr>
          <p:grpSpPr>
            <a:xfrm>
              <a:off x="1156785" y="1274432"/>
              <a:ext cx="4739036" cy="731520"/>
              <a:chOff x="457372" y="2176105"/>
              <a:chExt cx="4205557" cy="735678"/>
            </a:xfrm>
          </p:grpSpPr>
          <p:pic>
            <p:nvPicPr>
              <p:cNvPr id="16" name="Picture 15" descr="A picture containing cup&#10;&#10;Description automatically generated">
                <a:extLst>
                  <a:ext uri="{FF2B5EF4-FFF2-40B4-BE49-F238E27FC236}">
                    <a16:creationId xmlns:a16="http://schemas.microsoft.com/office/drawing/2014/main" id="{F50D5507-3F87-F228-9A5B-471273E352B0}"/>
                  </a:ext>
                </a:extLst>
              </p:cNvPr>
              <p:cNvPicPr>
                <a:picLocks noChangeAspect="1"/>
              </p:cNvPicPr>
              <p:nvPr/>
            </p:nvPicPr>
            <p:blipFill rotWithShape="1">
              <a:blip r:embed="rId3">
                <a:extLst>
                  <a:ext uri="{28A0092B-C50C-407E-A947-70E740481C1C}">
                    <a14:useLocalDpi xmlns:a14="http://schemas.microsoft.com/office/drawing/2010/main" val="0"/>
                  </a:ext>
                </a:extLst>
              </a:blip>
              <a:srcRect r="39956"/>
              <a:stretch/>
            </p:blipFill>
            <p:spPr>
              <a:xfrm>
                <a:off x="457372" y="2176105"/>
                <a:ext cx="745816" cy="731520"/>
              </a:xfrm>
              <a:prstGeom prst="rect">
                <a:avLst/>
              </a:prstGeom>
            </p:spPr>
          </p:pic>
          <p:sp>
            <p:nvSpPr>
              <p:cNvPr id="2" name="Content Placeholder 2">
                <a:extLst>
                  <a:ext uri="{FF2B5EF4-FFF2-40B4-BE49-F238E27FC236}">
                    <a16:creationId xmlns:a16="http://schemas.microsoft.com/office/drawing/2014/main" id="{7EE14311-1732-1BA4-AAF6-4EDFB177AEEF}"/>
                  </a:ext>
                </a:extLst>
              </p:cNvPr>
              <p:cNvSpPr txBox="1">
                <a:spLocks/>
              </p:cNvSpPr>
              <p:nvPr/>
            </p:nvSpPr>
            <p:spPr>
              <a:xfrm>
                <a:off x="457372" y="2180263"/>
                <a:ext cx="4205557" cy="731520"/>
              </a:xfrm>
              <a:prstGeom prst="rect">
                <a:avLst/>
              </a:prstGeom>
              <a:noFill/>
              <a:ln>
                <a:solidFill>
                  <a:schemeClr val="accent3"/>
                </a:solidFill>
              </a:ln>
            </p:spPr>
            <p:txBody>
              <a:bodyPr vert="horz" lIns="182880" tIns="182880" rIns="182880" bIns="182880" rtlCol="0" anchor="ct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20650" indent="0" algn="r">
                  <a:buClr>
                    <a:schemeClr val="bg1"/>
                  </a:buClr>
                  <a:buNone/>
                </a:pPr>
                <a:endParaRPr lang="en-US" sz="1800">
                  <a:latin typeface="Neue Haas Grotesk Text Pro" panose="020B0504020202020204" pitchFamily="34" charset="0"/>
                  <a:ea typeface="Roboto Light" panose="02000000000000000000" pitchFamily="2" charset="0"/>
                  <a:cs typeface="Roboto Light" panose="02000000000000000000" pitchFamily="2" charset="0"/>
                </a:endParaRPr>
              </a:p>
            </p:txBody>
          </p:sp>
        </p:grpSp>
        <p:sp>
          <p:nvSpPr>
            <p:cNvPr id="29" name="TextBox 28">
              <a:extLst>
                <a:ext uri="{FF2B5EF4-FFF2-40B4-BE49-F238E27FC236}">
                  <a16:creationId xmlns:a16="http://schemas.microsoft.com/office/drawing/2014/main" id="{9DD90E21-976D-AA06-1169-5818EF500714}"/>
                </a:ext>
              </a:extLst>
            </p:cNvPr>
            <p:cNvSpPr txBox="1"/>
            <p:nvPr/>
          </p:nvSpPr>
          <p:spPr>
            <a:xfrm>
              <a:off x="2058550" y="1378582"/>
              <a:ext cx="319080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Undergrad</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Introduction to Java</a:t>
              </a:r>
            </a:p>
          </p:txBody>
        </p:sp>
      </p:grpSp>
      <p:grpSp>
        <p:nvGrpSpPr>
          <p:cNvPr id="58" name="Group 57">
            <a:extLst>
              <a:ext uri="{FF2B5EF4-FFF2-40B4-BE49-F238E27FC236}">
                <a16:creationId xmlns:a16="http://schemas.microsoft.com/office/drawing/2014/main" id="{4DD1543A-8B14-FE12-718A-95E38BE44B62}"/>
              </a:ext>
            </a:extLst>
          </p:cNvPr>
          <p:cNvGrpSpPr/>
          <p:nvPr/>
        </p:nvGrpSpPr>
        <p:grpSpPr>
          <a:xfrm>
            <a:off x="1153561" y="2158654"/>
            <a:ext cx="4742260" cy="731520"/>
            <a:chOff x="449998" y="2172633"/>
            <a:chExt cx="4742260" cy="731520"/>
          </a:xfrm>
        </p:grpSpPr>
        <p:pic>
          <p:nvPicPr>
            <p:cNvPr id="24" name="Picture 23" descr="A picture containing decorated&#10;&#10;Description automatically generated">
              <a:extLst>
                <a:ext uri="{FF2B5EF4-FFF2-40B4-BE49-F238E27FC236}">
                  <a16:creationId xmlns:a16="http://schemas.microsoft.com/office/drawing/2014/main" id="{755B24E3-4DA1-7A82-45FF-90EDD3C71E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8" y="2176115"/>
              <a:ext cx="1314857" cy="724557"/>
            </a:xfrm>
            <a:prstGeom prst="rect">
              <a:avLst/>
            </a:prstGeom>
          </p:spPr>
        </p:pic>
        <p:sp>
          <p:nvSpPr>
            <p:cNvPr id="22" name="Content Placeholder 2">
              <a:extLst>
                <a:ext uri="{FF2B5EF4-FFF2-40B4-BE49-F238E27FC236}">
                  <a16:creationId xmlns:a16="http://schemas.microsoft.com/office/drawing/2014/main" id="{56D86C33-43ED-4888-E26A-77B82B709938}"/>
                </a:ext>
              </a:extLst>
            </p:cNvPr>
            <p:cNvSpPr txBox="1">
              <a:spLocks/>
            </p:cNvSpPr>
            <p:nvPr/>
          </p:nvSpPr>
          <p:spPr>
            <a:xfrm>
              <a:off x="449998" y="2172633"/>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30" name="TextBox 29">
              <a:extLst>
                <a:ext uri="{FF2B5EF4-FFF2-40B4-BE49-F238E27FC236}">
                  <a16:creationId xmlns:a16="http://schemas.microsoft.com/office/drawing/2014/main" id="{D589A1A6-DF73-146D-8AB6-7C652CAFB907}"/>
                </a:ext>
              </a:extLst>
            </p:cNvPr>
            <p:cNvSpPr txBox="1"/>
            <p:nvPr/>
          </p:nvSpPr>
          <p:spPr>
            <a:xfrm>
              <a:off x="1354987" y="2276783"/>
              <a:ext cx="3676367" cy="523220"/>
            </a:xfrm>
            <a:prstGeom prst="rect">
              <a:avLst/>
            </a:prstGeom>
            <a:noFill/>
          </p:spPr>
          <p:txBody>
            <a:bodyPr wrap="square">
              <a:spAutoFit/>
            </a:bodyPr>
            <a:lstStyle/>
            <a:p>
              <a:pPr marL="1374775" indent="-1374775">
                <a:buClr>
                  <a:schemeClr val="bg1"/>
                </a:buClr>
                <a:buNone/>
                <a:tabLst>
                  <a:tab pos="1374775" algn="l"/>
                </a:tabLst>
              </a:pPr>
              <a:r>
                <a:rPr lang="en-US" sz="1400" dirty="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Building NLM 3D</a:t>
              </a:r>
            </a:p>
            <a:p>
              <a:pPr marL="1374775" indent="-1374775">
                <a:buClr>
                  <a:schemeClr val="bg1"/>
                </a:buClr>
                <a:buNone/>
                <a:tabLst>
                  <a:tab pos="1374775" algn="l"/>
                </a:tabLst>
              </a:pPr>
              <a:r>
                <a:rPr lang="en-US" sz="1400" dirty="0" err="1">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Javascript</a:t>
              </a:r>
              <a:r>
                <a:rPr lang="en-US" sz="1400"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 d3.js, MEL</a:t>
              </a:r>
            </a:p>
          </p:txBody>
        </p:sp>
      </p:grpSp>
      <p:grpSp>
        <p:nvGrpSpPr>
          <p:cNvPr id="59" name="Group 58">
            <a:extLst>
              <a:ext uri="{FF2B5EF4-FFF2-40B4-BE49-F238E27FC236}">
                <a16:creationId xmlns:a16="http://schemas.microsoft.com/office/drawing/2014/main" id="{160A09ED-C688-7586-CECB-47B49CAAC09A}"/>
              </a:ext>
            </a:extLst>
          </p:cNvPr>
          <p:cNvGrpSpPr/>
          <p:nvPr/>
        </p:nvGrpSpPr>
        <p:grpSpPr>
          <a:xfrm>
            <a:off x="1144566" y="3036157"/>
            <a:ext cx="4742260" cy="751175"/>
            <a:chOff x="441003" y="3050136"/>
            <a:chExt cx="4742260" cy="751175"/>
          </a:xfrm>
        </p:grpSpPr>
        <p:pic>
          <p:nvPicPr>
            <p:cNvPr id="36" name="Picture 35" descr="A person holding a cell phone&#10;&#10;Description automatically generated with medium confidence">
              <a:extLst>
                <a:ext uri="{FF2B5EF4-FFF2-40B4-BE49-F238E27FC236}">
                  <a16:creationId xmlns:a16="http://schemas.microsoft.com/office/drawing/2014/main" id="{88D874E2-8DC5-6D96-3ED3-CBB05475681E}"/>
                </a:ext>
              </a:extLst>
            </p:cNvPr>
            <p:cNvPicPr>
              <a:picLocks noChangeAspect="1"/>
            </p:cNvPicPr>
            <p:nvPr/>
          </p:nvPicPr>
          <p:blipFill rotWithShape="1">
            <a:blip r:embed="rId5">
              <a:extLst>
                <a:ext uri="{28A0092B-C50C-407E-A947-70E740481C1C}">
                  <a14:useLocalDpi xmlns:a14="http://schemas.microsoft.com/office/drawing/2010/main" val="0"/>
                </a:ext>
              </a:extLst>
            </a:blip>
            <a:srcRect b="28662"/>
            <a:stretch/>
          </p:blipFill>
          <p:spPr>
            <a:xfrm>
              <a:off x="441003" y="3050136"/>
              <a:ext cx="592303" cy="751175"/>
            </a:xfrm>
            <a:prstGeom prst="rect">
              <a:avLst/>
            </a:prstGeom>
          </p:spPr>
        </p:pic>
        <p:sp>
          <p:nvSpPr>
            <p:cNvPr id="31" name="Content Placeholder 2">
              <a:extLst>
                <a:ext uri="{FF2B5EF4-FFF2-40B4-BE49-F238E27FC236}">
                  <a16:creationId xmlns:a16="http://schemas.microsoft.com/office/drawing/2014/main" id="{5F40A018-3A4B-A729-4970-E2543BAD2CBE}"/>
                </a:ext>
              </a:extLst>
            </p:cNvPr>
            <p:cNvSpPr txBox="1">
              <a:spLocks/>
            </p:cNvSpPr>
            <p:nvPr/>
          </p:nvSpPr>
          <p:spPr>
            <a:xfrm>
              <a:off x="441003" y="3059963"/>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32" name="TextBox 31">
              <a:extLst>
                <a:ext uri="{FF2B5EF4-FFF2-40B4-BE49-F238E27FC236}">
                  <a16:creationId xmlns:a16="http://schemas.microsoft.com/office/drawing/2014/main" id="{325B4770-95A5-BEC6-6B2F-3AB557A670B7}"/>
                </a:ext>
              </a:extLst>
            </p:cNvPr>
            <p:cNvSpPr txBox="1"/>
            <p:nvPr/>
          </p:nvSpPr>
          <p:spPr>
            <a:xfrm>
              <a:off x="1354987" y="3164113"/>
              <a:ext cx="319080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Building Pathogen AR</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C# for Unity</a:t>
              </a:r>
            </a:p>
          </p:txBody>
        </p:sp>
      </p:grpSp>
      <p:grpSp>
        <p:nvGrpSpPr>
          <p:cNvPr id="60" name="Group 59">
            <a:extLst>
              <a:ext uri="{FF2B5EF4-FFF2-40B4-BE49-F238E27FC236}">
                <a16:creationId xmlns:a16="http://schemas.microsoft.com/office/drawing/2014/main" id="{7E19504C-0581-3F60-DAB6-5D246FF24E10}"/>
              </a:ext>
            </a:extLst>
          </p:cNvPr>
          <p:cNvGrpSpPr/>
          <p:nvPr/>
        </p:nvGrpSpPr>
        <p:grpSpPr>
          <a:xfrm>
            <a:off x="1144566" y="3946527"/>
            <a:ext cx="4742260" cy="731520"/>
            <a:chOff x="441003" y="3960506"/>
            <a:chExt cx="4742260" cy="731520"/>
          </a:xfrm>
        </p:grpSpPr>
        <p:pic>
          <p:nvPicPr>
            <p:cNvPr id="43" name="Picture 42">
              <a:extLst>
                <a:ext uri="{FF2B5EF4-FFF2-40B4-BE49-F238E27FC236}">
                  <a16:creationId xmlns:a16="http://schemas.microsoft.com/office/drawing/2014/main" id="{69C4ADE6-2735-293B-E537-9D99CA36AD14}"/>
                </a:ext>
              </a:extLst>
            </p:cNvPr>
            <p:cNvPicPr>
              <a:picLocks noChangeAspect="1"/>
            </p:cNvPicPr>
            <p:nvPr/>
          </p:nvPicPr>
          <p:blipFill rotWithShape="1">
            <a:blip r:embed="rId6"/>
            <a:srcRect l="263" r="6583"/>
            <a:stretch/>
          </p:blipFill>
          <p:spPr>
            <a:xfrm>
              <a:off x="441006" y="3960506"/>
              <a:ext cx="780117" cy="731520"/>
            </a:xfrm>
            <a:prstGeom prst="rect">
              <a:avLst/>
            </a:prstGeom>
          </p:spPr>
        </p:pic>
        <p:sp>
          <p:nvSpPr>
            <p:cNvPr id="40" name="Content Placeholder 2">
              <a:extLst>
                <a:ext uri="{FF2B5EF4-FFF2-40B4-BE49-F238E27FC236}">
                  <a16:creationId xmlns:a16="http://schemas.microsoft.com/office/drawing/2014/main" id="{FB08727B-3180-3CFC-1DF4-F2D2C81DE6C3}"/>
                </a:ext>
              </a:extLst>
            </p:cNvPr>
            <p:cNvSpPr txBox="1">
              <a:spLocks/>
            </p:cNvSpPr>
            <p:nvPr/>
          </p:nvSpPr>
          <p:spPr>
            <a:xfrm>
              <a:off x="441003" y="3960506"/>
              <a:ext cx="4742260" cy="731520"/>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41" name="TextBox 40">
              <a:extLst>
                <a:ext uri="{FF2B5EF4-FFF2-40B4-BE49-F238E27FC236}">
                  <a16:creationId xmlns:a16="http://schemas.microsoft.com/office/drawing/2014/main" id="{78F678DD-D6BC-7319-0A45-516BB0B4F65F}"/>
                </a:ext>
              </a:extLst>
            </p:cNvPr>
            <p:cNvSpPr txBox="1"/>
            <p:nvPr/>
          </p:nvSpPr>
          <p:spPr>
            <a:xfrm>
              <a:off x="1354987" y="4064656"/>
              <a:ext cx="3810649"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Building TB in 3D, </a:t>
              </a:r>
              <a:r>
                <a:rPr lang="en-US" sz="1400" err="1">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PaVE</a:t>
              </a: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 3D, NIH 3D Viewer</a:t>
              </a:r>
            </a:p>
            <a:p>
              <a:pPr marL="1374775" indent="-1374775">
                <a:buClr>
                  <a:schemeClr val="bg1"/>
                </a:buClr>
                <a:buNone/>
                <a:tabLst>
                  <a:tab pos="1374775" algn="l"/>
                </a:tabLst>
              </a:pPr>
              <a:r>
                <a:rPr lang="en-US" sz="1400" err="1">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Javascript</a:t>
              </a: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 (Babylon.js, Three.js)</a:t>
              </a:r>
            </a:p>
          </p:txBody>
        </p:sp>
      </p:grpSp>
      <p:grpSp>
        <p:nvGrpSpPr>
          <p:cNvPr id="61" name="Group 60">
            <a:extLst>
              <a:ext uri="{FF2B5EF4-FFF2-40B4-BE49-F238E27FC236}">
                <a16:creationId xmlns:a16="http://schemas.microsoft.com/office/drawing/2014/main" id="{32C49D62-E4ED-F39D-F003-BF17D3289B08}"/>
              </a:ext>
            </a:extLst>
          </p:cNvPr>
          <p:cNvGrpSpPr/>
          <p:nvPr/>
        </p:nvGrpSpPr>
        <p:grpSpPr>
          <a:xfrm>
            <a:off x="6202362" y="1274432"/>
            <a:ext cx="4742260" cy="2351195"/>
            <a:chOff x="6202362" y="1274432"/>
            <a:chExt cx="4742260" cy="2351195"/>
          </a:xfrm>
        </p:grpSpPr>
        <p:sp>
          <p:nvSpPr>
            <p:cNvPr id="44" name="Content Placeholder 2">
              <a:extLst>
                <a:ext uri="{FF2B5EF4-FFF2-40B4-BE49-F238E27FC236}">
                  <a16:creationId xmlns:a16="http://schemas.microsoft.com/office/drawing/2014/main" id="{57EE92D7-AB31-E710-175C-4F64325CBF6A}"/>
                </a:ext>
              </a:extLst>
            </p:cNvPr>
            <p:cNvSpPr txBox="1">
              <a:spLocks/>
            </p:cNvSpPr>
            <p:nvPr/>
          </p:nvSpPr>
          <p:spPr>
            <a:xfrm>
              <a:off x="6202362" y="1274432"/>
              <a:ext cx="4742260" cy="2351195"/>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45" name="TextBox 44">
              <a:extLst>
                <a:ext uri="{FF2B5EF4-FFF2-40B4-BE49-F238E27FC236}">
                  <a16:creationId xmlns:a16="http://schemas.microsoft.com/office/drawing/2014/main" id="{6906B1E0-0EF9-B2D1-A5A2-8BF777F940A4}"/>
                </a:ext>
              </a:extLst>
            </p:cNvPr>
            <p:cNvSpPr txBox="1"/>
            <p:nvPr/>
          </p:nvSpPr>
          <p:spPr>
            <a:xfrm>
              <a:off x="7296752" y="1426396"/>
              <a:ext cx="2951071" cy="523220"/>
            </a:xfrm>
            <a:prstGeom prst="rect">
              <a:avLst/>
            </a:prstGeom>
            <a:noFill/>
          </p:spPr>
          <p:txBody>
            <a:bodyPr wrap="square">
              <a:spAutoFit/>
            </a:bodyPr>
            <a:lstStyle/>
            <a:p>
              <a:pPr marL="1374775" indent="-1374775">
                <a:buClr>
                  <a:schemeClr val="bg1"/>
                </a:buClr>
                <a:buNone/>
                <a:tabLst>
                  <a:tab pos="1374775" algn="l"/>
                </a:tabLst>
              </a:pP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NIH 3D Workflows</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Python</a:t>
              </a:r>
            </a:p>
          </p:txBody>
        </p:sp>
        <p:sp>
          <p:nvSpPr>
            <p:cNvPr id="47" name="TextBox 46">
              <a:extLst>
                <a:ext uri="{FF2B5EF4-FFF2-40B4-BE49-F238E27FC236}">
                  <a16:creationId xmlns:a16="http://schemas.microsoft.com/office/drawing/2014/main" id="{4C58E750-621C-4469-2405-EC8202457704}"/>
                </a:ext>
              </a:extLst>
            </p:cNvPr>
            <p:cNvSpPr txBox="1"/>
            <p:nvPr/>
          </p:nvSpPr>
          <p:spPr>
            <a:xfrm>
              <a:off x="6390179" y="2157706"/>
              <a:ext cx="4485728" cy="1384995"/>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Mesh repair for 3D printing</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File conversions</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Decision tree for mesh processing</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Rendering</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Exporting Textures/Animations</a:t>
              </a:r>
            </a:p>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Batch processing</a:t>
              </a:r>
            </a:p>
          </p:txBody>
        </p:sp>
        <p:pic>
          <p:nvPicPr>
            <p:cNvPr id="48" name="Picture 47">
              <a:extLst>
                <a:ext uri="{FF2B5EF4-FFF2-40B4-BE49-F238E27FC236}">
                  <a16:creationId xmlns:a16="http://schemas.microsoft.com/office/drawing/2014/main" id="{2B0F37BF-3E3D-74A4-8BCB-BC5B2EF2C5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0996" y="1346651"/>
              <a:ext cx="682711" cy="682711"/>
            </a:xfrm>
            <a:prstGeom prst="rect">
              <a:avLst/>
            </a:prstGeom>
          </p:spPr>
        </p:pic>
      </p:grpSp>
      <p:grpSp>
        <p:nvGrpSpPr>
          <p:cNvPr id="62" name="Group 61">
            <a:extLst>
              <a:ext uri="{FF2B5EF4-FFF2-40B4-BE49-F238E27FC236}">
                <a16:creationId xmlns:a16="http://schemas.microsoft.com/office/drawing/2014/main" id="{73859F93-7EF5-2830-61CA-1E9ACCABF3BB}"/>
              </a:ext>
            </a:extLst>
          </p:cNvPr>
          <p:cNvGrpSpPr/>
          <p:nvPr/>
        </p:nvGrpSpPr>
        <p:grpSpPr>
          <a:xfrm>
            <a:off x="6202362" y="3800798"/>
            <a:ext cx="4742260" cy="1506559"/>
            <a:chOff x="6202362" y="3800798"/>
            <a:chExt cx="4742260" cy="1506559"/>
          </a:xfrm>
        </p:grpSpPr>
        <p:sp>
          <p:nvSpPr>
            <p:cNvPr id="49" name="Content Placeholder 2">
              <a:extLst>
                <a:ext uri="{FF2B5EF4-FFF2-40B4-BE49-F238E27FC236}">
                  <a16:creationId xmlns:a16="http://schemas.microsoft.com/office/drawing/2014/main" id="{B7FE9162-0339-A430-7B37-655ED7B52F28}"/>
                </a:ext>
              </a:extLst>
            </p:cNvPr>
            <p:cNvSpPr txBox="1">
              <a:spLocks/>
            </p:cNvSpPr>
            <p:nvPr/>
          </p:nvSpPr>
          <p:spPr>
            <a:xfrm>
              <a:off x="6202362" y="3800798"/>
              <a:ext cx="4742260" cy="1506559"/>
            </a:xfrm>
            <a:prstGeom prst="rect">
              <a:avLst/>
            </a:prstGeom>
            <a:noFill/>
            <a:ln>
              <a:solidFill>
                <a:schemeClr val="accent3"/>
              </a:solidFill>
            </a:ln>
          </p:spPr>
          <p:txBody>
            <a:bodyPr vert="horz" lIns="182880" tIns="182880" rIns="182880" bIns="182880" rtlCol="0" anchor="ctr">
              <a:no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bg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bg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bg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1374775" indent="0">
                <a:buClr>
                  <a:schemeClr val="bg1"/>
                </a:buClr>
                <a:buNone/>
                <a:tabLst>
                  <a:tab pos="1374775" algn="l"/>
                </a:tabLst>
              </a:pPr>
              <a:endParaRPr lang="en-US" sz="1400">
                <a:latin typeface="Neue Haas Grotesk Text Pro" panose="020B0504020202020204" pitchFamily="34" charset="0"/>
                <a:ea typeface="Roboto Light" panose="02000000000000000000" pitchFamily="2" charset="0"/>
                <a:cs typeface="Roboto Light" panose="02000000000000000000" pitchFamily="2" charset="0"/>
              </a:endParaRPr>
            </a:p>
          </p:txBody>
        </p:sp>
        <p:sp>
          <p:nvSpPr>
            <p:cNvPr id="50" name="TextBox 49">
              <a:extLst>
                <a:ext uri="{FF2B5EF4-FFF2-40B4-BE49-F238E27FC236}">
                  <a16:creationId xmlns:a16="http://schemas.microsoft.com/office/drawing/2014/main" id="{AA77F864-F724-A63C-541B-A0CBBD288479}"/>
                </a:ext>
              </a:extLst>
            </p:cNvPr>
            <p:cNvSpPr txBox="1"/>
            <p:nvPr/>
          </p:nvSpPr>
          <p:spPr>
            <a:xfrm>
              <a:off x="7296752" y="3859908"/>
              <a:ext cx="2951071" cy="523220"/>
            </a:xfrm>
            <a:prstGeom prst="rect">
              <a:avLst/>
            </a:prstGeom>
            <a:noFill/>
          </p:spPr>
          <p:txBody>
            <a:bodyPr wrap="square">
              <a:spAutoFit/>
            </a:bodyPr>
            <a:lstStyle/>
            <a:p>
              <a:pPr marL="1374775" indent="-1374775">
                <a:buClr>
                  <a:schemeClr val="bg1"/>
                </a:buClr>
                <a:buNone/>
                <a:tabLst>
                  <a:tab pos="1374775" algn="l"/>
                </a:tabLst>
              </a:pPr>
              <a:r>
                <a:rPr lang="en-US" sz="1400" err="1">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BioArt</a:t>
              </a:r>
              <a:r>
                <a:rPr lang="en-US" sz="1400">
                  <a:solidFill>
                    <a:schemeClr val="accent3"/>
                  </a:solidFill>
                  <a:latin typeface="Neue Haas Grotesk Text Pro" panose="020B0504020202020204" pitchFamily="34" charset="0"/>
                  <a:ea typeface="Roboto Light" panose="02000000000000000000" pitchFamily="2" charset="0"/>
                  <a:cs typeface="Roboto Light" panose="02000000000000000000" pitchFamily="2" charset="0"/>
                </a:rPr>
                <a:t> Metadata Handling</a:t>
              </a:r>
            </a:p>
            <a:p>
              <a:pPr marL="1374775" indent="-1374775">
                <a:buClr>
                  <a:schemeClr val="bg1"/>
                </a:buClr>
                <a:buNone/>
                <a:tabLst>
                  <a:tab pos="1374775" algn="l"/>
                </a:tabLst>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Python</a:t>
              </a:r>
            </a:p>
          </p:txBody>
        </p:sp>
        <p:sp>
          <p:nvSpPr>
            <p:cNvPr id="53" name="TextBox 52">
              <a:extLst>
                <a:ext uri="{FF2B5EF4-FFF2-40B4-BE49-F238E27FC236}">
                  <a16:creationId xmlns:a16="http://schemas.microsoft.com/office/drawing/2014/main" id="{402E08C0-6074-72F1-46FE-5293BFFD3905}"/>
                </a:ext>
              </a:extLst>
            </p:cNvPr>
            <p:cNvSpPr txBox="1"/>
            <p:nvPr/>
          </p:nvSpPr>
          <p:spPr>
            <a:xfrm>
              <a:off x="6330628" y="4470973"/>
              <a:ext cx="4485728" cy="738664"/>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Use metadata from hundreds of files to develop organizational structure and retroactively update file headers.</a:t>
              </a:r>
            </a:p>
          </p:txBody>
        </p:sp>
        <p:pic>
          <p:nvPicPr>
            <p:cNvPr id="55" name="Picture 54" descr="A picture containing text&#10;&#10;Description automatically generated">
              <a:extLst>
                <a:ext uri="{FF2B5EF4-FFF2-40B4-BE49-F238E27FC236}">
                  <a16:creationId xmlns:a16="http://schemas.microsoft.com/office/drawing/2014/main" id="{4375F355-3850-43E4-7304-91E6A23BE68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0996" y="3898823"/>
              <a:ext cx="506943" cy="505681"/>
            </a:xfrm>
            <a:prstGeom prst="rect">
              <a:avLst/>
            </a:prstGeom>
          </p:spPr>
        </p:pic>
      </p:grpSp>
      <p:sp>
        <p:nvSpPr>
          <p:cNvPr id="56" name="Oval 55">
            <a:extLst>
              <a:ext uri="{FF2B5EF4-FFF2-40B4-BE49-F238E27FC236}">
                <a16:creationId xmlns:a16="http://schemas.microsoft.com/office/drawing/2014/main" id="{3C2D7CB6-8F5A-D4B6-33B5-A70651BAEB5D}"/>
              </a:ext>
            </a:extLst>
          </p:cNvPr>
          <p:cNvSpPr/>
          <p:nvPr/>
        </p:nvSpPr>
        <p:spPr>
          <a:xfrm>
            <a:off x="9653631" y="3143412"/>
            <a:ext cx="1188383" cy="1069464"/>
          </a:xfrm>
          <a:prstGeom prst="ellipse">
            <a:avLst/>
          </a:prstGeom>
          <a:ln>
            <a:headEnd type="none" w="med" len="med"/>
            <a:tailEnd type="none" w="med" len="med"/>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atin typeface="Neue Haas Grotesk Text Pro" panose="020B0504020202020204" pitchFamily="34" charset="0"/>
              </a:rPr>
              <a:t>CHAT GPT</a:t>
            </a:r>
          </a:p>
        </p:txBody>
      </p:sp>
      <p:sp>
        <p:nvSpPr>
          <p:cNvPr id="57" name="TextBox 56">
            <a:extLst>
              <a:ext uri="{FF2B5EF4-FFF2-40B4-BE49-F238E27FC236}">
                <a16:creationId xmlns:a16="http://schemas.microsoft.com/office/drawing/2014/main" id="{AF6E7FBC-7DAB-E38D-0AA9-179A337CDA97}"/>
              </a:ext>
            </a:extLst>
          </p:cNvPr>
          <p:cNvSpPr txBox="1"/>
          <p:nvPr/>
        </p:nvSpPr>
        <p:spPr>
          <a:xfrm>
            <a:off x="1017578" y="4979269"/>
            <a:ext cx="4851621"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rPr>
              <a:t>It’s never to late to learn.</a:t>
            </a:r>
          </a:p>
          <a:p>
            <a:pPr marL="285750" indent="-285750">
              <a:buFont typeface="Arial" panose="020B0604020202020204" pitchFamily="34" charset="0"/>
              <a:buChar char="•"/>
            </a:pPr>
            <a:r>
              <a:rPr lang="en-US" dirty="0">
                <a:solidFill>
                  <a:schemeClr val="bg1"/>
                </a:solidFill>
                <a:latin typeface="Neue Haas Grotesk Text Pro" panose="020B0504020202020204" pitchFamily="34" charset="0"/>
                <a:ea typeface="Roboto" panose="02000000000000000000" pitchFamily="2" charset="0"/>
                <a:cs typeface="Roboto" panose="02000000000000000000" pitchFamily="2" charset="0"/>
              </a:rPr>
              <a:t>Learning one language  makes it much easier to learn the next.</a:t>
            </a:r>
          </a:p>
        </p:txBody>
      </p:sp>
      <p:sp>
        <p:nvSpPr>
          <p:cNvPr id="3" name="Rectangle 2">
            <a:extLst>
              <a:ext uri="{FF2B5EF4-FFF2-40B4-BE49-F238E27FC236}">
                <a16:creationId xmlns:a16="http://schemas.microsoft.com/office/drawing/2014/main" id="{15E546E8-1121-E122-EEF8-6B0B58FBF35B}"/>
              </a:ext>
            </a:extLst>
          </p:cNvPr>
          <p:cNvSpPr/>
          <p:nvPr/>
        </p:nvSpPr>
        <p:spPr>
          <a:xfrm>
            <a:off x="11352179" y="6108970"/>
            <a:ext cx="685800" cy="642026"/>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90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96C6C005-FF30-5C6E-BBA8-0372441BE194}"/>
              </a:ext>
            </a:extLst>
          </p:cNvPr>
          <p:cNvSpPr>
            <a:spLocks noGrp="1"/>
          </p:cNvSpPr>
          <p:nvPr>
            <p:ph type="body" sz="quarter" idx="13"/>
          </p:nvPr>
        </p:nvSpPr>
        <p:spPr/>
        <p:txBody>
          <a:bodyPr/>
          <a:lstStyle/>
          <a:p>
            <a:pPr marL="0" indent="0">
              <a:buNone/>
            </a:pPr>
            <a:r>
              <a:rPr lang="en-US">
                <a:latin typeface="Neue Haas Grotesk Text Pro" panose="020B0504020202020204" pitchFamily="34" charset="0"/>
              </a:rPr>
              <a:t>Python</a:t>
            </a:r>
          </a:p>
        </p:txBody>
      </p:sp>
      <p:sp>
        <p:nvSpPr>
          <p:cNvPr id="2" name="TextBox 1">
            <a:extLst>
              <a:ext uri="{FF2B5EF4-FFF2-40B4-BE49-F238E27FC236}">
                <a16:creationId xmlns:a16="http://schemas.microsoft.com/office/drawing/2014/main" id="{1619AF0E-D820-DEF2-5D51-990493C5C2A7}"/>
              </a:ext>
            </a:extLst>
          </p:cNvPr>
          <p:cNvSpPr txBox="1"/>
          <p:nvPr/>
        </p:nvSpPr>
        <p:spPr>
          <a:xfrm>
            <a:off x="6944335" y="2120949"/>
            <a:ext cx="4455268" cy="2554545"/>
          </a:xfrm>
          <a:prstGeom prst="rect">
            <a:avLst/>
          </a:prstGeom>
          <a:noFill/>
        </p:spPr>
        <p:txBody>
          <a:bodyPr wrap="square" rtlCol="0">
            <a:spAutoFit/>
          </a:bodyPr>
          <a:lstStyle/>
          <a:p>
            <a:r>
              <a:rPr lang="en-US" sz="2800" dirty="0">
                <a:solidFill>
                  <a:schemeClr val="bg1"/>
                </a:solidFill>
                <a:latin typeface="Neue Haas Grotesk Text Pro" panose="020B0504020202020204" pitchFamily="34" charset="0"/>
              </a:rPr>
              <a:t>This is NOT a code talk</a:t>
            </a:r>
          </a:p>
          <a:p>
            <a:endParaRPr lang="en-US" b="1" dirty="0">
              <a:solidFill>
                <a:schemeClr val="bg1"/>
              </a:solidFill>
              <a:latin typeface="Neue Haas Grotesk Text Pro" panose="020B0504020202020204" pitchFamily="34" charset="0"/>
            </a:endParaRPr>
          </a:p>
          <a:p>
            <a:r>
              <a:rPr lang="en-US" sz="2400" dirty="0">
                <a:solidFill>
                  <a:schemeClr val="bg1"/>
                </a:solidFill>
                <a:latin typeface="Neue Haas Grotesk Text Pro" panose="020B0504020202020204" pitchFamily="34" charset="0"/>
              </a:rPr>
              <a:t>What  will be discussed:</a:t>
            </a:r>
          </a:p>
          <a:p>
            <a:pPr marL="285750" indent="-285750">
              <a:buClr>
                <a:schemeClr val="accent1"/>
              </a:buClr>
              <a:buFont typeface="Arial" panose="020B0604020202020204" pitchFamily="34" charset="0"/>
              <a:buChar char="•"/>
            </a:pPr>
            <a:r>
              <a:rPr lang="en-US"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What is Python?</a:t>
            </a:r>
          </a:p>
          <a:p>
            <a:pPr marL="285750" indent="-285750">
              <a:buClr>
                <a:schemeClr val="accent1"/>
              </a:buClr>
              <a:buFont typeface="Arial" panose="020B0604020202020204" pitchFamily="34" charset="0"/>
              <a:buChar char="•"/>
            </a:pPr>
            <a:r>
              <a:rPr lang="en-US"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What are some simple scenarios where it’s helpful?</a:t>
            </a:r>
          </a:p>
          <a:p>
            <a:pPr marL="285750" indent="-285750">
              <a:buClr>
                <a:schemeClr val="accent1"/>
              </a:buClr>
              <a:buFont typeface="Arial" panose="020B0604020202020204" pitchFamily="34" charset="0"/>
              <a:buChar char="•"/>
            </a:pPr>
            <a:r>
              <a:rPr lang="en-US" dirty="0">
                <a:solidFill>
                  <a:schemeClr val="bg1"/>
                </a:solidFill>
                <a:latin typeface="Neue Haas Grotesk Text Pro" panose="020B0504020202020204" pitchFamily="34" charset="0"/>
                <a:ea typeface="Roboto Light" panose="02000000000000000000" pitchFamily="2" charset="0"/>
                <a:cs typeface="Roboto Light" panose="02000000000000000000" pitchFamily="2" charset="0"/>
              </a:rPr>
              <a:t>Building examples of building up a workflow in Python</a:t>
            </a:r>
          </a:p>
        </p:txBody>
      </p:sp>
    </p:spTree>
    <p:extLst>
      <p:ext uri="{BB962C8B-B14F-4D97-AF65-F5344CB8AC3E}">
        <p14:creationId xmlns:p14="http://schemas.microsoft.com/office/powerpoint/2010/main" val="199806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2563DF-34E1-9DC9-0C3E-774D3E8BB037}"/>
              </a:ext>
            </a:extLst>
          </p:cNvPr>
          <p:cNvPicPr>
            <a:picLocks noChangeAspect="1"/>
          </p:cNvPicPr>
          <p:nvPr/>
        </p:nvPicPr>
        <p:blipFill>
          <a:blip r:embed="rId3"/>
          <a:stretch>
            <a:fillRect/>
          </a:stretch>
        </p:blipFill>
        <p:spPr>
          <a:xfrm>
            <a:off x="8252732" y="0"/>
            <a:ext cx="3939268" cy="6858000"/>
          </a:xfrm>
          <a:prstGeom prst="rect">
            <a:avLst/>
          </a:prstGeom>
        </p:spPr>
      </p:pic>
      <p:sp>
        <p:nvSpPr>
          <p:cNvPr id="6" name="Content Placeholder 5">
            <a:extLst>
              <a:ext uri="{FF2B5EF4-FFF2-40B4-BE49-F238E27FC236}">
                <a16:creationId xmlns:a16="http://schemas.microsoft.com/office/drawing/2014/main" id="{D4E61F94-07F4-9FDC-46E0-8931BF746332}"/>
              </a:ext>
            </a:extLst>
          </p:cNvPr>
          <p:cNvSpPr>
            <a:spLocks noGrp="1"/>
          </p:cNvSpPr>
          <p:nvPr>
            <p:ph idx="1"/>
          </p:nvPr>
        </p:nvSpPr>
        <p:spPr>
          <a:xfrm>
            <a:off x="559543" y="1434459"/>
            <a:ext cx="7363169" cy="5170868"/>
          </a:xfrm>
          <a:solidFill>
            <a:srgbClr val="EAEEF3"/>
          </a:solidFill>
          <a:ln>
            <a:noFill/>
          </a:ln>
        </p:spPr>
        <p:txBody>
          <a:bodyPr lIns="182880" bIns="182880" numCol="1" rtlCol="0" anchor="t">
            <a:normAutofit fontScale="70000" lnSpcReduction="20000"/>
          </a:bodyPr>
          <a:lstStyle/>
          <a:p>
            <a:pPr marL="0" indent="0">
              <a:lnSpc>
                <a:spcPct val="120000"/>
              </a:lnSpc>
              <a:buNone/>
            </a:pPr>
            <a:endParaRPr lang="en-US" b="1" dirty="0">
              <a:latin typeface="Neue Haas Grotesk Text Pro" panose="020B0504020202020204" pitchFamily="34" charset="0"/>
            </a:endParaRPr>
          </a:p>
          <a:p>
            <a:pPr>
              <a:lnSpc>
                <a:spcPct val="120000"/>
              </a:lnSpc>
            </a:pPr>
            <a:r>
              <a:rPr lang="en-US" b="1" dirty="0">
                <a:latin typeface="Neue Haas Grotesk Text Pro" panose="020B0504020202020204" pitchFamily="34" charset="0"/>
              </a:rPr>
              <a:t>High-Level Programming Language</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is easy to read and write due to its high-level nature, which abstracts complex details from the programmer.</a:t>
            </a:r>
          </a:p>
          <a:p>
            <a:pPr>
              <a:lnSpc>
                <a:spcPct val="120000"/>
              </a:lnSpc>
            </a:pPr>
            <a:r>
              <a:rPr lang="en-US" b="1" dirty="0">
                <a:latin typeface="Neue Haas Grotesk Text Pro" panose="020B0504020202020204" pitchFamily="34" charset="0"/>
              </a:rPr>
              <a:t>Interpreted Language</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runs without needing compilation, allowing for faster development cycles. However, its interpreted nature can make execution slower compared to compiled languages.</a:t>
            </a:r>
          </a:p>
          <a:p>
            <a:pPr>
              <a:lnSpc>
                <a:spcPct val="120000"/>
              </a:lnSpc>
            </a:pPr>
            <a:r>
              <a:rPr lang="en-US" b="1" dirty="0">
                <a:latin typeface="Neue Haas Grotesk Text Pro" panose="020B0504020202020204" pitchFamily="34" charset="0"/>
              </a:rPr>
              <a:t>General-Purpose</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is widely used across various fields such as web development, research, data analysis, scientific computing, and 3D modeling/animation.</a:t>
            </a:r>
          </a:p>
          <a:p>
            <a:pPr>
              <a:lnSpc>
                <a:spcPct val="120000"/>
              </a:lnSpc>
            </a:pPr>
            <a:r>
              <a:rPr lang="en-US" b="1" dirty="0">
                <a:latin typeface="Neue Haas Grotesk Text Pro" panose="020B0504020202020204" pitchFamily="34" charset="0"/>
              </a:rPr>
              <a:t>Cross-Platform</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is compatible with multiple operating systems, including Windows, macOS, and various Linux distributions.</a:t>
            </a:r>
          </a:p>
          <a:p>
            <a:pPr>
              <a:lnSpc>
                <a:spcPct val="120000"/>
              </a:lnSpc>
            </a:pPr>
            <a:r>
              <a:rPr lang="en-US" b="1" dirty="0">
                <a:latin typeface="Neue Haas Grotesk Text Pro" panose="020B0504020202020204" pitchFamily="34" charset="0"/>
              </a:rPr>
              <a:t>Extensive Libraries/Modules</a:t>
            </a:r>
            <a:endParaRPr lang="en-US" dirty="0">
              <a:latin typeface="Neue Haas Grotesk Text Pro" panose="020B0504020202020204" pitchFamily="34" charset="0"/>
            </a:endParaRPr>
          </a:p>
          <a:p>
            <a:pPr lvl="1">
              <a:lnSpc>
                <a:spcPct val="120000"/>
              </a:lnSpc>
              <a:buFont typeface="Arial" panose="020B0604020202020204" pitchFamily="34" charset="0"/>
              <a:buChar char="•"/>
            </a:pPr>
            <a:r>
              <a:rPr lang="en-US" dirty="0">
                <a:latin typeface="Neue Haas Grotesk Text Pro" panose="020B0504020202020204" pitchFamily="34" charset="0"/>
              </a:rPr>
              <a:t>Python has a rich ecosystem of libraries and modules, including Pillow and OpenCV for image processing, and MeshLab (</a:t>
            </a:r>
            <a:r>
              <a:rPr lang="en-US" dirty="0" err="1">
                <a:latin typeface="Neue Haas Grotesk Text Pro" panose="020B0504020202020204" pitchFamily="34" charset="0"/>
              </a:rPr>
              <a:t>pyMeshLab</a:t>
            </a:r>
            <a:r>
              <a:rPr lang="en-US" dirty="0">
                <a:latin typeface="Neue Haas Grotesk Text Pro" panose="020B0504020202020204" pitchFamily="34" charset="0"/>
              </a:rPr>
              <a:t>), Blender (</a:t>
            </a:r>
            <a:r>
              <a:rPr lang="en-US" dirty="0" err="1">
                <a:latin typeface="Neue Haas Grotesk Text Pro" panose="020B0504020202020204" pitchFamily="34" charset="0"/>
              </a:rPr>
              <a:t>bpy</a:t>
            </a:r>
            <a:r>
              <a:rPr lang="en-US" dirty="0">
                <a:latin typeface="Neue Haas Grotesk Text Pro" panose="020B0504020202020204" pitchFamily="34" charset="0"/>
              </a:rPr>
              <a:t>), and </a:t>
            </a:r>
            <a:r>
              <a:rPr lang="en-US" dirty="0" err="1">
                <a:latin typeface="Neue Haas Grotesk Text Pro" panose="020B0504020202020204" pitchFamily="34" charset="0"/>
              </a:rPr>
              <a:t>Trimesh</a:t>
            </a:r>
            <a:r>
              <a:rPr lang="en-US" dirty="0">
                <a:latin typeface="Neue Haas Grotesk Text Pro" panose="020B0504020202020204" pitchFamily="34" charset="0"/>
              </a:rPr>
              <a:t> for 3D model processing.</a:t>
            </a:r>
          </a:p>
        </p:txBody>
      </p:sp>
      <p:sp>
        <p:nvSpPr>
          <p:cNvPr id="10" name="TextBox 9">
            <a:extLst>
              <a:ext uri="{FF2B5EF4-FFF2-40B4-BE49-F238E27FC236}">
                <a16:creationId xmlns:a16="http://schemas.microsoft.com/office/drawing/2014/main" id="{EFF498E6-2B61-8D3B-2196-17268FEA77DB}"/>
              </a:ext>
            </a:extLst>
          </p:cNvPr>
          <p:cNvSpPr txBox="1"/>
          <p:nvPr/>
        </p:nvSpPr>
        <p:spPr>
          <a:xfrm>
            <a:off x="415636" y="332509"/>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What is Python?</a:t>
            </a:r>
          </a:p>
        </p:txBody>
      </p:sp>
      <p:sp>
        <p:nvSpPr>
          <p:cNvPr id="13" name="TextBox 12">
            <a:extLst>
              <a:ext uri="{FF2B5EF4-FFF2-40B4-BE49-F238E27FC236}">
                <a16:creationId xmlns:a16="http://schemas.microsoft.com/office/drawing/2014/main" id="{3A3B5BE9-E37B-AAE9-01ED-E9AEE647608E}"/>
              </a:ext>
            </a:extLst>
          </p:cNvPr>
          <p:cNvSpPr txBox="1"/>
          <p:nvPr/>
        </p:nvSpPr>
        <p:spPr>
          <a:xfrm>
            <a:off x="501950" y="1037695"/>
            <a:ext cx="7625340" cy="276999"/>
          </a:xfrm>
          <a:prstGeom prst="rect">
            <a:avLst/>
          </a:prstGeom>
          <a:noFill/>
        </p:spPr>
        <p:txBody>
          <a:bodyPr wrap="square" rtlCol="0">
            <a:spAutoFit/>
          </a:bodyPr>
          <a:lstStyle/>
          <a:p>
            <a:r>
              <a:rPr lang="en-US" sz="1200" b="1">
                <a:latin typeface="Neue Haas Grotesk Text Pro" panose="020B0504020202020204" pitchFamily="34" charset="0"/>
              </a:rPr>
              <a:t>Programming Language</a:t>
            </a:r>
            <a:r>
              <a:rPr lang="en-US" sz="1200">
                <a:latin typeface="Neue Haas Grotesk Text Pro" panose="020B0504020202020204" pitchFamily="34" charset="0"/>
              </a:rPr>
              <a:t>: A structured set of instructions that a computer can understand and execute</a:t>
            </a:r>
          </a:p>
        </p:txBody>
      </p:sp>
    </p:spTree>
    <p:extLst>
      <p:ext uri="{BB962C8B-B14F-4D97-AF65-F5344CB8AC3E}">
        <p14:creationId xmlns:p14="http://schemas.microsoft.com/office/powerpoint/2010/main" val="327336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Rounded Corners 54">
            <a:extLst>
              <a:ext uri="{FF2B5EF4-FFF2-40B4-BE49-F238E27FC236}">
                <a16:creationId xmlns:a16="http://schemas.microsoft.com/office/drawing/2014/main" id="{D0681741-95CF-7691-EDDA-DBFCB8BBE3DB}"/>
              </a:ext>
            </a:extLst>
          </p:cNvPr>
          <p:cNvSpPr/>
          <p:nvPr/>
        </p:nvSpPr>
        <p:spPr>
          <a:xfrm>
            <a:off x="381304" y="2699122"/>
            <a:ext cx="4432930" cy="3167865"/>
          </a:xfrm>
          <a:prstGeom prst="roundRect">
            <a:avLst>
              <a:gd name="adj" fmla="val 2030"/>
            </a:avLst>
          </a:prstGeom>
          <a:solidFill>
            <a:srgbClr val="26B5C0">
              <a:alpha val="23137"/>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151FB46-AD07-507A-3253-38EB458E6ED3}"/>
              </a:ext>
            </a:extLst>
          </p:cNvPr>
          <p:cNvSpPr txBox="1"/>
          <p:nvPr/>
        </p:nvSpPr>
        <p:spPr>
          <a:xfrm>
            <a:off x="1842705" y="497142"/>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Why Blender (</a:t>
            </a:r>
            <a:r>
              <a:rPr lang="en-US" sz="3600" b="1" dirty="0" err="1">
                <a:latin typeface="Neue Haas Grotesk Text Pro" panose="020B0504020202020204" pitchFamily="34" charset="0"/>
                <a:ea typeface="Roboto Medium" panose="02000000000000000000" pitchFamily="2" charset="0"/>
                <a:cs typeface="Roboto Medium" panose="02000000000000000000" pitchFamily="2" charset="0"/>
              </a:rPr>
              <a:t>bpy</a:t>
            </a:r>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a:t>
            </a:r>
          </a:p>
        </p:txBody>
      </p:sp>
      <p:sp>
        <p:nvSpPr>
          <p:cNvPr id="8" name="TextBox 7">
            <a:extLst>
              <a:ext uri="{FF2B5EF4-FFF2-40B4-BE49-F238E27FC236}">
                <a16:creationId xmlns:a16="http://schemas.microsoft.com/office/drawing/2014/main" id="{A666EBBF-8C34-810A-821F-6098AC3DE7F1}"/>
              </a:ext>
            </a:extLst>
          </p:cNvPr>
          <p:cNvSpPr txBox="1"/>
          <p:nvPr/>
        </p:nvSpPr>
        <p:spPr>
          <a:xfrm>
            <a:off x="1885661" y="1146475"/>
            <a:ext cx="9898913" cy="1107996"/>
          </a:xfrm>
          <a:prstGeom prst="rect">
            <a:avLst/>
          </a:prstGeom>
          <a:noFill/>
        </p:spPr>
        <p:txBody>
          <a:bodyPr wrap="square" rtlCol="0">
            <a:spAutoFit/>
          </a:bodyPr>
          <a:lstStyle/>
          <a:p>
            <a:pPr marL="342900" indent="-342900">
              <a:buAutoNum type="arabicPeriod"/>
            </a:pPr>
            <a:r>
              <a:rPr lang="en-US" sz="1600" dirty="0">
                <a:latin typeface="Neue Haas Grotesk Text Pro" panose="020B0504020202020204" pitchFamily="34" charset="0"/>
              </a:rPr>
              <a:t>It’s FREE</a:t>
            </a:r>
          </a:p>
          <a:p>
            <a:pPr marL="342900" indent="-342900">
              <a:buAutoNum type="arabicPeriod"/>
            </a:pPr>
            <a:r>
              <a:rPr lang="en-US" sz="1600" dirty="0">
                <a:latin typeface="Neue Haas Grotesk Text Pro" panose="020B0504020202020204" pitchFamily="34" charset="0"/>
              </a:rPr>
              <a:t>It has robust modeling, animation, and rendering capabilities</a:t>
            </a:r>
          </a:p>
          <a:p>
            <a:pPr marL="342900" indent="-342900">
              <a:buAutoNum type="arabicPeriod"/>
            </a:pPr>
            <a:r>
              <a:rPr lang="en-US" sz="1600" dirty="0">
                <a:latin typeface="Neue Haas Grotesk Text Pro" panose="020B0504020202020204" pitchFamily="34" charset="0"/>
              </a:rPr>
              <a:t>Everything can be automated using the Blender Python API (</a:t>
            </a:r>
            <a:r>
              <a:rPr lang="en-US" sz="1600" dirty="0" err="1">
                <a:latin typeface="Neue Haas Grotesk Text Pro" panose="020B0504020202020204" pitchFamily="34" charset="0"/>
              </a:rPr>
              <a:t>bpy</a:t>
            </a:r>
            <a:r>
              <a:rPr lang="en-US" sz="1600" dirty="0">
                <a:latin typeface="Neue Haas Grotesk Text Pro" panose="020B0504020202020204" pitchFamily="34" charset="0"/>
              </a:rPr>
              <a:t>) without opening the Blender GUI</a:t>
            </a:r>
          </a:p>
          <a:p>
            <a:pPr marL="342900" indent="-342900">
              <a:buAutoNum type="arabicPeriod"/>
            </a:pPr>
            <a:endParaRPr lang="en-US" dirty="0">
              <a:latin typeface="Neue Haas Grotesk Text Pro" panose="020B0504020202020204" pitchFamily="34" charset="0"/>
            </a:endParaRPr>
          </a:p>
        </p:txBody>
      </p:sp>
      <p:pic>
        <p:nvPicPr>
          <p:cNvPr id="1026" name="Picture 2">
            <a:extLst>
              <a:ext uri="{FF2B5EF4-FFF2-40B4-BE49-F238E27FC236}">
                <a16:creationId xmlns:a16="http://schemas.microsoft.com/office/drawing/2014/main" id="{33CA3EE1-1DFC-6755-09A8-3B8929F64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32" y="784381"/>
            <a:ext cx="1467625" cy="120032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3A15F5DA-75C5-CC36-697C-5D445DD11ABD}"/>
              </a:ext>
            </a:extLst>
          </p:cNvPr>
          <p:cNvSpPr>
            <a:spLocks noGrp="1"/>
          </p:cNvSpPr>
          <p:nvPr>
            <p:ph type="body" idx="1"/>
          </p:nvPr>
        </p:nvSpPr>
        <p:spPr>
          <a:xfrm>
            <a:off x="480036" y="3012825"/>
            <a:ext cx="4175190" cy="640080"/>
          </a:xfrm>
        </p:spPr>
        <p:txBody>
          <a:bodyPr>
            <a:normAutofit/>
          </a:bodyPr>
          <a:lstStyle/>
          <a:p>
            <a:r>
              <a:rPr lang="en-US" sz="1600" b="1" dirty="0">
                <a:latin typeface="Neue Haas Grotesk Text Pro" panose="020B0504020202020204" pitchFamily="34" charset="0"/>
              </a:rPr>
              <a:t>API – Application Program Interface</a:t>
            </a:r>
          </a:p>
          <a:p>
            <a:endParaRPr lang="en-US" sz="1600" dirty="0">
              <a:latin typeface="Neue Haas Grotesk Text Pro" panose="020B0504020202020204" pitchFamily="34" charset="0"/>
            </a:endParaRPr>
          </a:p>
        </p:txBody>
      </p:sp>
      <p:sp>
        <p:nvSpPr>
          <p:cNvPr id="12" name="Content Placeholder 11">
            <a:extLst>
              <a:ext uri="{FF2B5EF4-FFF2-40B4-BE49-F238E27FC236}">
                <a16:creationId xmlns:a16="http://schemas.microsoft.com/office/drawing/2014/main" id="{41259B62-26D7-EE99-9534-6FC227762349}"/>
              </a:ext>
            </a:extLst>
          </p:cNvPr>
          <p:cNvSpPr>
            <a:spLocks noGrp="1"/>
          </p:cNvSpPr>
          <p:nvPr>
            <p:ph sz="half" idx="2"/>
          </p:nvPr>
        </p:nvSpPr>
        <p:spPr>
          <a:xfrm>
            <a:off x="450256" y="3568982"/>
            <a:ext cx="4089725" cy="1935068"/>
          </a:xfrm>
        </p:spPr>
        <p:txBody>
          <a:bodyPr>
            <a:normAutofit/>
          </a:bodyPr>
          <a:lstStyle/>
          <a:p>
            <a:r>
              <a:rPr lang="en-US" sz="1600" dirty="0">
                <a:latin typeface="Neue Haas Grotesk Text Pro" panose="020B0504020202020204" pitchFamily="34" charset="0"/>
              </a:rPr>
              <a:t>A set of functions and tools provided by blender to interact with the software programmatically.</a:t>
            </a:r>
          </a:p>
          <a:p>
            <a:endParaRPr lang="en-US" sz="1600" dirty="0">
              <a:latin typeface="Neue Haas Grotesk Text Pro" panose="020B0504020202020204" pitchFamily="34" charset="0"/>
            </a:endParaRPr>
          </a:p>
          <a:p>
            <a:r>
              <a:rPr lang="en-US" sz="1600" dirty="0">
                <a:latin typeface="Neue Haas Grotesk Text Pro" panose="020B0504020202020204" pitchFamily="34" charset="0"/>
              </a:rPr>
              <a:t>When you click a GUI button, you trigger an API call to a specific function in </a:t>
            </a:r>
            <a:r>
              <a:rPr lang="en-US" sz="1600" dirty="0" err="1">
                <a:latin typeface="Neue Haas Grotesk Text Pro" panose="020B0504020202020204" pitchFamily="34" charset="0"/>
              </a:rPr>
              <a:t>bpy</a:t>
            </a:r>
            <a:r>
              <a:rPr lang="en-US" sz="1600" dirty="0">
                <a:latin typeface="Neue Haas Grotesk Text Pro" panose="020B0504020202020204" pitchFamily="34" charset="0"/>
              </a:rPr>
              <a:t>.</a:t>
            </a:r>
          </a:p>
          <a:p>
            <a:endParaRPr lang="en-US" sz="1600" dirty="0">
              <a:latin typeface="Neue Haas Grotesk Text Pro" panose="020B0504020202020204" pitchFamily="34" charset="0"/>
            </a:endParaRPr>
          </a:p>
        </p:txBody>
      </p:sp>
      <p:grpSp>
        <p:nvGrpSpPr>
          <p:cNvPr id="36" name="Group 35">
            <a:extLst>
              <a:ext uri="{FF2B5EF4-FFF2-40B4-BE49-F238E27FC236}">
                <a16:creationId xmlns:a16="http://schemas.microsoft.com/office/drawing/2014/main" id="{0C86E360-E778-4CD2-3777-D49EB74085C9}"/>
              </a:ext>
            </a:extLst>
          </p:cNvPr>
          <p:cNvGrpSpPr/>
          <p:nvPr/>
        </p:nvGrpSpPr>
        <p:grpSpPr>
          <a:xfrm>
            <a:off x="5044723" y="2699123"/>
            <a:ext cx="6068965" cy="467914"/>
            <a:chOff x="123722" y="4358323"/>
            <a:chExt cx="6203479" cy="467914"/>
          </a:xfrm>
        </p:grpSpPr>
        <p:sp>
          <p:nvSpPr>
            <p:cNvPr id="37" name="Rectangle: Rounded Corners 36">
              <a:extLst>
                <a:ext uri="{FF2B5EF4-FFF2-40B4-BE49-F238E27FC236}">
                  <a16:creationId xmlns:a16="http://schemas.microsoft.com/office/drawing/2014/main" id="{0A894C4B-1F23-B428-789F-F42D5D235E73}"/>
                </a:ext>
              </a:extLst>
            </p:cNvPr>
            <p:cNvSpPr/>
            <p:nvPr/>
          </p:nvSpPr>
          <p:spPr>
            <a:xfrm>
              <a:off x="123722" y="4358323"/>
              <a:ext cx="1416249" cy="4679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Neue Haas Grotesk Text Pro" panose="020B0504020202020204" pitchFamily="34" charset="0"/>
                </a:rPr>
                <a:t>ADD CUBE</a:t>
              </a:r>
            </a:p>
          </p:txBody>
        </p:sp>
        <p:cxnSp>
          <p:nvCxnSpPr>
            <p:cNvPr id="38" name="Straight Arrow Connector 37">
              <a:extLst>
                <a:ext uri="{FF2B5EF4-FFF2-40B4-BE49-F238E27FC236}">
                  <a16:creationId xmlns:a16="http://schemas.microsoft.com/office/drawing/2014/main" id="{C056C9E4-7858-CBBD-7412-9A89D5C320BF}"/>
                </a:ext>
              </a:extLst>
            </p:cNvPr>
            <p:cNvCxnSpPr>
              <a:cxnSpLocks/>
            </p:cNvCxnSpPr>
            <p:nvPr/>
          </p:nvCxnSpPr>
          <p:spPr>
            <a:xfrm>
              <a:off x="1600880" y="4594106"/>
              <a:ext cx="7030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83D63FC-B346-0CCB-545C-CCF4FA6A3739}"/>
                </a:ext>
              </a:extLst>
            </p:cNvPr>
            <p:cNvSpPr txBox="1"/>
            <p:nvPr/>
          </p:nvSpPr>
          <p:spPr>
            <a:xfrm>
              <a:off x="2364825" y="4407614"/>
              <a:ext cx="3962376" cy="307777"/>
            </a:xfrm>
            <a:prstGeom prst="rect">
              <a:avLst/>
            </a:prstGeom>
            <a:noFill/>
          </p:spPr>
          <p:txBody>
            <a:bodyPr wrap="square">
              <a:spAutoFit/>
            </a:bodyPr>
            <a:lstStyle/>
            <a:p>
              <a:r>
                <a:rPr lang="en-US" sz="1400" dirty="0" err="1">
                  <a:latin typeface="Neue Haas Grotesk Text Pro" panose="020B0504020202020204" pitchFamily="34" charset="0"/>
                </a:rPr>
                <a:t>bpy.ops.mesh.primitive_cube_add</a:t>
              </a:r>
              <a:r>
                <a:rPr lang="en-US" sz="1400" dirty="0">
                  <a:latin typeface="Neue Haas Grotesk Text Pro" panose="020B0504020202020204" pitchFamily="34" charset="0"/>
                </a:rPr>
                <a:t>()</a:t>
              </a:r>
            </a:p>
          </p:txBody>
        </p:sp>
      </p:grpSp>
      <p:grpSp>
        <p:nvGrpSpPr>
          <p:cNvPr id="40" name="Group 39">
            <a:extLst>
              <a:ext uri="{FF2B5EF4-FFF2-40B4-BE49-F238E27FC236}">
                <a16:creationId xmlns:a16="http://schemas.microsoft.com/office/drawing/2014/main" id="{DE0F91B2-A9BF-C442-99FE-EAF84D30AF8F}"/>
              </a:ext>
            </a:extLst>
          </p:cNvPr>
          <p:cNvGrpSpPr/>
          <p:nvPr/>
        </p:nvGrpSpPr>
        <p:grpSpPr>
          <a:xfrm>
            <a:off x="5044723" y="3332865"/>
            <a:ext cx="8957243" cy="1301770"/>
            <a:chOff x="6137906" y="3464687"/>
            <a:chExt cx="8957243" cy="1301770"/>
          </a:xfrm>
        </p:grpSpPr>
        <p:sp>
          <p:nvSpPr>
            <p:cNvPr id="41" name="TextBox 40">
              <a:extLst>
                <a:ext uri="{FF2B5EF4-FFF2-40B4-BE49-F238E27FC236}">
                  <a16:creationId xmlns:a16="http://schemas.microsoft.com/office/drawing/2014/main" id="{E4C01B9B-04A1-4228-FE91-02D3BE2F8D1F}"/>
                </a:ext>
              </a:extLst>
            </p:cNvPr>
            <p:cNvSpPr txBox="1"/>
            <p:nvPr/>
          </p:nvSpPr>
          <p:spPr>
            <a:xfrm>
              <a:off x="8980891" y="4458680"/>
              <a:ext cx="6114258" cy="307777"/>
            </a:xfrm>
            <a:prstGeom prst="rect">
              <a:avLst/>
            </a:prstGeom>
            <a:noFill/>
          </p:spPr>
          <p:txBody>
            <a:bodyPr wrap="square">
              <a:spAutoFit/>
            </a:bodyPr>
            <a:lstStyle/>
            <a:p>
              <a:r>
                <a:rPr lang="en-US" sz="1400" dirty="0" err="1">
                  <a:latin typeface="Neue Haas Grotesk Text Pro" panose="020B0504020202020204" pitchFamily="34" charset="0"/>
                </a:rPr>
                <a:t>bpy.ops.export_scene.fbx</a:t>
              </a:r>
              <a:r>
                <a:rPr lang="en-US" sz="1400" dirty="0">
                  <a:latin typeface="Neue Haas Grotesk Text Pro" panose="020B0504020202020204" pitchFamily="34" charset="0"/>
                </a:rPr>
                <a:t>(</a:t>
              </a:r>
              <a:r>
                <a:rPr lang="en-US" sz="1400" dirty="0" err="1">
                  <a:latin typeface="Neue Haas Grotesk Text Pro" panose="020B0504020202020204" pitchFamily="34" charset="0"/>
                </a:rPr>
                <a:t>filepath</a:t>
              </a:r>
              <a:r>
                <a:rPr lang="en-US" sz="1400" dirty="0">
                  <a:latin typeface="Neue Haas Grotesk Text Pro" panose="020B0504020202020204" pitchFamily="34" charset="0"/>
                </a:rPr>
                <a:t>=c:/</a:t>
              </a:r>
              <a:r>
                <a:rPr lang="en-US" sz="1400" dirty="0" err="1">
                  <a:latin typeface="Neue Haas Grotesk Text Pro" panose="020B0504020202020204" pitchFamily="34" charset="0"/>
                </a:rPr>
                <a:t>Myfile.fbx</a:t>
              </a:r>
              <a:r>
                <a:rPr lang="en-US" sz="1400" dirty="0">
                  <a:latin typeface="Neue Haas Grotesk Text Pro" panose="020B0504020202020204" pitchFamily="34" charset="0"/>
                </a:rPr>
                <a:t>)</a:t>
              </a:r>
            </a:p>
          </p:txBody>
        </p:sp>
        <p:sp>
          <p:nvSpPr>
            <p:cNvPr id="42" name="Rectangle: Rounded Corners 41">
              <a:extLst>
                <a:ext uri="{FF2B5EF4-FFF2-40B4-BE49-F238E27FC236}">
                  <a16:creationId xmlns:a16="http://schemas.microsoft.com/office/drawing/2014/main" id="{AB0C52AF-1061-6BC9-88C4-0BE988DEFEEF}"/>
                </a:ext>
              </a:extLst>
            </p:cNvPr>
            <p:cNvSpPr/>
            <p:nvPr/>
          </p:nvSpPr>
          <p:spPr>
            <a:xfrm>
              <a:off x="6137906" y="3464687"/>
              <a:ext cx="92282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Neue Haas Grotesk Text Pro" panose="020B0504020202020204" pitchFamily="34" charset="0"/>
                </a:rPr>
                <a:t>Export</a:t>
              </a:r>
            </a:p>
          </p:txBody>
        </p:sp>
        <p:sp>
          <p:nvSpPr>
            <p:cNvPr id="43" name="Rectangle: Rounded Corners 42">
              <a:extLst>
                <a:ext uri="{FF2B5EF4-FFF2-40B4-BE49-F238E27FC236}">
                  <a16:creationId xmlns:a16="http://schemas.microsoft.com/office/drawing/2014/main" id="{78BE89E6-7AD4-DAE2-E943-BBC1DA051549}"/>
                </a:ext>
              </a:extLst>
            </p:cNvPr>
            <p:cNvSpPr/>
            <p:nvPr/>
          </p:nvSpPr>
          <p:spPr>
            <a:xfrm>
              <a:off x="6786483" y="3974562"/>
              <a:ext cx="922829" cy="3693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Neue Haas Grotesk Text Pro" panose="020B0504020202020204" pitchFamily="34" charset="0"/>
                </a:rPr>
                <a:t>FBX</a:t>
              </a:r>
            </a:p>
          </p:txBody>
        </p:sp>
        <p:sp>
          <p:nvSpPr>
            <p:cNvPr id="44" name="TextBox 43">
              <a:extLst>
                <a:ext uri="{FF2B5EF4-FFF2-40B4-BE49-F238E27FC236}">
                  <a16:creationId xmlns:a16="http://schemas.microsoft.com/office/drawing/2014/main" id="{F22D570E-763B-1CC7-D6D7-22E8015BC7E9}"/>
                </a:ext>
              </a:extLst>
            </p:cNvPr>
            <p:cNvSpPr txBox="1"/>
            <p:nvPr/>
          </p:nvSpPr>
          <p:spPr>
            <a:xfrm>
              <a:off x="7434381" y="4458680"/>
              <a:ext cx="1672887" cy="307777"/>
            </a:xfrm>
            <a:prstGeom prst="rect">
              <a:avLst/>
            </a:prstGeom>
            <a:noFill/>
          </p:spPr>
          <p:txBody>
            <a:bodyPr wrap="square" rtlCol="0">
              <a:spAutoFit/>
            </a:bodyPr>
            <a:lstStyle/>
            <a:p>
              <a:r>
                <a:rPr lang="en-US" sz="1400" dirty="0">
                  <a:latin typeface="Neue Haas Grotesk Text Pro" panose="020B0504020202020204" pitchFamily="34" charset="0"/>
                </a:rPr>
                <a:t>C:/Myfile.fbx</a:t>
              </a:r>
            </a:p>
          </p:txBody>
        </p:sp>
        <p:cxnSp>
          <p:nvCxnSpPr>
            <p:cNvPr id="45" name="Connector: Elbow 44">
              <a:extLst>
                <a:ext uri="{FF2B5EF4-FFF2-40B4-BE49-F238E27FC236}">
                  <a16:creationId xmlns:a16="http://schemas.microsoft.com/office/drawing/2014/main" id="{66355A9E-5A3C-ABE9-AA7F-2D90C4BBE534}"/>
                </a:ext>
              </a:extLst>
            </p:cNvPr>
            <p:cNvCxnSpPr>
              <a:stCxn id="42" idx="2"/>
              <a:endCxn id="43" idx="1"/>
            </p:cNvCxnSpPr>
            <p:nvPr/>
          </p:nvCxnSpPr>
          <p:spPr>
            <a:xfrm rot="16200000" flipH="1">
              <a:off x="6530298" y="3903042"/>
              <a:ext cx="325209" cy="1871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326E3A-605B-9C50-2703-DFB15FC53487}"/>
                </a:ext>
              </a:extLst>
            </p:cNvPr>
            <p:cNvCxnSpPr>
              <a:stCxn id="43" idx="2"/>
              <a:endCxn id="44" idx="1"/>
            </p:cNvCxnSpPr>
            <p:nvPr/>
          </p:nvCxnSpPr>
          <p:spPr>
            <a:xfrm rot="16200000" flipH="1">
              <a:off x="7206802" y="4384989"/>
              <a:ext cx="268675" cy="1864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2117098-451A-4C6D-11FF-764EE217C6D9}"/>
                </a:ext>
              </a:extLst>
            </p:cNvPr>
            <p:cNvCxnSpPr>
              <a:cxnSpLocks/>
            </p:cNvCxnSpPr>
            <p:nvPr/>
          </p:nvCxnSpPr>
          <p:spPr>
            <a:xfrm>
              <a:off x="8671510" y="4621290"/>
              <a:ext cx="309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7A13ED8D-C49A-811A-171E-ADCF2B50F42E}"/>
              </a:ext>
            </a:extLst>
          </p:cNvPr>
          <p:cNvSpPr txBox="1"/>
          <p:nvPr/>
        </p:nvSpPr>
        <p:spPr>
          <a:xfrm>
            <a:off x="5044723" y="5128165"/>
            <a:ext cx="5346341" cy="1246495"/>
          </a:xfrm>
          <a:prstGeom prst="rect">
            <a:avLst/>
          </a:prstGeom>
          <a:noFill/>
        </p:spPr>
        <p:txBody>
          <a:bodyPr wrap="square" rtlCol="0">
            <a:spAutoFit/>
          </a:bodyPr>
          <a:lstStyle/>
          <a:p>
            <a:r>
              <a:rPr lang="en-US" sz="1500" dirty="0">
                <a:latin typeface="Consolas" panose="020B0609020204030204" pitchFamily="49" charset="0"/>
              </a:rPr>
              <a:t>import </a:t>
            </a:r>
            <a:r>
              <a:rPr lang="en-US" sz="1500" dirty="0" err="1">
                <a:latin typeface="Consolas" panose="020B0609020204030204" pitchFamily="49" charset="0"/>
              </a:rPr>
              <a:t>bpy</a:t>
            </a:r>
            <a:endParaRPr lang="en-US" sz="1500" dirty="0">
              <a:latin typeface="Consolas" panose="020B0609020204030204" pitchFamily="49" charset="0"/>
            </a:endParaRPr>
          </a:p>
          <a:p>
            <a:r>
              <a:rPr lang="en-US" sz="1500" dirty="0" err="1">
                <a:latin typeface="Consolas" panose="020B0609020204030204" pitchFamily="49" charset="0"/>
              </a:rPr>
              <a:t>bpy.ops.mesh.primitive_cube_add</a:t>
            </a:r>
            <a:r>
              <a:rPr lang="en-US" sz="1500" dirty="0">
                <a:latin typeface="Consolas" panose="020B0609020204030204" pitchFamily="49" charset="0"/>
              </a:rPr>
              <a:t>()</a:t>
            </a:r>
          </a:p>
          <a:p>
            <a:r>
              <a:rPr lang="en-US" sz="1500" dirty="0" err="1">
                <a:latin typeface="Consolas" panose="020B0609020204030204" pitchFamily="49" charset="0"/>
              </a:rPr>
              <a:t>bpy.ops.export_scene.fbx</a:t>
            </a:r>
            <a:r>
              <a:rPr lang="en-US" sz="1500" dirty="0">
                <a:latin typeface="Consolas" panose="020B0609020204030204" pitchFamily="49" charset="0"/>
              </a:rPr>
              <a:t>(</a:t>
            </a:r>
            <a:r>
              <a:rPr lang="en-US" sz="1500" dirty="0" err="1">
                <a:latin typeface="Consolas" panose="020B0609020204030204" pitchFamily="49" charset="0"/>
              </a:rPr>
              <a:t>filepath</a:t>
            </a:r>
            <a:r>
              <a:rPr lang="en-US" sz="1500" dirty="0">
                <a:latin typeface="Consolas" panose="020B0609020204030204" pitchFamily="49" charset="0"/>
              </a:rPr>
              <a:t>=c:/</a:t>
            </a:r>
            <a:r>
              <a:rPr lang="en-US" sz="1500" dirty="0" err="1">
                <a:latin typeface="Consolas" panose="020B0609020204030204" pitchFamily="49" charset="0"/>
              </a:rPr>
              <a:t>Myfile.fbx</a:t>
            </a:r>
            <a:r>
              <a:rPr lang="en-US" sz="1500" dirty="0">
                <a:latin typeface="Consolas" panose="020B0609020204030204" pitchFamily="49" charset="0"/>
              </a:rPr>
              <a:t>)</a:t>
            </a:r>
          </a:p>
          <a:p>
            <a:endParaRPr lang="en-US" sz="1500" dirty="0">
              <a:latin typeface="Consolas" panose="020B0609020204030204" pitchFamily="49" charset="0"/>
            </a:endParaRPr>
          </a:p>
          <a:p>
            <a:endParaRPr lang="en-US" sz="1500" dirty="0">
              <a:latin typeface="Consolas" panose="020B0609020204030204" pitchFamily="49" charset="0"/>
            </a:endParaRPr>
          </a:p>
        </p:txBody>
      </p:sp>
      <p:sp>
        <p:nvSpPr>
          <p:cNvPr id="54" name="Rectangle 53">
            <a:extLst>
              <a:ext uri="{FF2B5EF4-FFF2-40B4-BE49-F238E27FC236}">
                <a16:creationId xmlns:a16="http://schemas.microsoft.com/office/drawing/2014/main" id="{99A474F7-5FB6-4460-A991-E14431BB82B6}"/>
              </a:ext>
            </a:extLst>
          </p:cNvPr>
          <p:cNvSpPr/>
          <p:nvPr/>
        </p:nvSpPr>
        <p:spPr>
          <a:xfrm>
            <a:off x="11286683" y="6122785"/>
            <a:ext cx="714199" cy="62400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 grpId="0" build="p"/>
      <p:bldP spid="12" grpId="0" build="p"/>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39">
            <a:extLst>
              <a:ext uri="{FF2B5EF4-FFF2-40B4-BE49-F238E27FC236}">
                <a16:creationId xmlns:a16="http://schemas.microsoft.com/office/drawing/2014/main" id="{A6867A61-234C-132F-4B91-FB6459C90DE6}"/>
              </a:ext>
            </a:extLst>
          </p:cNvPr>
          <p:cNvSpPr txBox="1">
            <a:spLocks/>
          </p:cNvSpPr>
          <p:nvPr/>
        </p:nvSpPr>
        <p:spPr>
          <a:xfrm>
            <a:off x="735831" y="1442754"/>
            <a:ext cx="5297806" cy="4343400"/>
          </a:xfrm>
          <a:prstGeom prst="rect">
            <a:avLst/>
          </a:prstGeom>
        </p:spPr>
        <p:txBody>
          <a:bodyPr>
            <a:normAutofit fontScale="775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en-US" b="1" dirty="0">
                <a:latin typeface="Neue Haas Grotesk Text Pro" panose="020B0504020202020204" pitchFamily="34" charset="0"/>
              </a:rPr>
              <a:t>2D Image Manipulation </a:t>
            </a:r>
            <a:r>
              <a:rPr lang="en-US" dirty="0">
                <a:solidFill>
                  <a:schemeClr val="accent2"/>
                </a:solidFill>
                <a:latin typeface="Neue Haas Grotesk Text Pro" panose="020B0504020202020204" pitchFamily="34" charset="0"/>
              </a:rPr>
              <a:t>(pillow)</a:t>
            </a:r>
            <a:endParaRPr lang="en-US" b="1" dirty="0">
              <a:solidFill>
                <a:schemeClr val="accent2"/>
              </a:solidFill>
              <a:latin typeface="Neue Haas Grotesk Text Pro" panose="020B0504020202020204" pitchFamily="34" charset="0"/>
            </a:endParaRPr>
          </a:p>
          <a:p>
            <a:pPr lvl="1">
              <a:lnSpc>
                <a:spcPct val="120000"/>
              </a:lnSpc>
            </a:pPr>
            <a:r>
              <a:rPr lang="en-US" dirty="0">
                <a:latin typeface="Neue Haas Grotesk Text Pro" panose="020B0504020202020204" pitchFamily="34" charset="0"/>
              </a:rPr>
              <a:t>Image resizing, cropping, enhancing, filters, and exports</a:t>
            </a:r>
          </a:p>
          <a:p>
            <a:pPr>
              <a:lnSpc>
                <a:spcPct val="120000"/>
              </a:lnSpc>
            </a:pPr>
            <a:r>
              <a:rPr lang="en-US" b="1" dirty="0">
                <a:latin typeface="Neue Haas Grotesk Text Pro" panose="020B0504020202020204" pitchFamily="34" charset="0"/>
              </a:rPr>
              <a:t>3D Model Creation/Manipulation</a:t>
            </a:r>
          </a:p>
          <a:p>
            <a:pPr lvl="1">
              <a:lnSpc>
                <a:spcPct val="120000"/>
              </a:lnSpc>
            </a:pPr>
            <a:r>
              <a:rPr lang="en-US" dirty="0">
                <a:latin typeface="Neue Haas Grotesk Text Pro" panose="020B0504020202020204" pitchFamily="34" charset="0"/>
              </a:rPr>
              <a:t>Rendering/Animation/Simulation </a:t>
            </a:r>
            <a:r>
              <a:rPr lang="en-US" dirty="0">
                <a:solidFill>
                  <a:schemeClr val="accent2"/>
                </a:solidFill>
                <a:latin typeface="Neue Haas Grotesk Text Pro" panose="020B0504020202020204" pitchFamily="34" charset="0"/>
              </a:rPr>
              <a:t>(</a:t>
            </a:r>
            <a:r>
              <a:rPr lang="en-US" dirty="0" err="1">
                <a:solidFill>
                  <a:schemeClr val="accent2"/>
                </a:solidFill>
                <a:latin typeface="Neue Haas Grotesk Text Pro" panose="020B0504020202020204" pitchFamily="34" charset="0"/>
              </a:rPr>
              <a:t>bpy</a:t>
            </a:r>
            <a:r>
              <a:rPr lang="en-US" dirty="0">
                <a:solidFill>
                  <a:schemeClr val="accent2"/>
                </a:solidFill>
                <a:latin typeface="Neue Haas Grotesk Text Pro" panose="020B0504020202020204" pitchFamily="34" charset="0"/>
              </a:rPr>
              <a:t>)</a:t>
            </a:r>
          </a:p>
          <a:p>
            <a:pPr lvl="1">
              <a:lnSpc>
                <a:spcPct val="120000"/>
              </a:lnSpc>
            </a:pPr>
            <a:r>
              <a:rPr lang="en-US" dirty="0">
                <a:latin typeface="Neue Haas Grotesk Text Pro" panose="020B0504020202020204" pitchFamily="34" charset="0"/>
              </a:rPr>
              <a:t>3D mesh optimization </a:t>
            </a:r>
            <a:r>
              <a:rPr lang="en-US" dirty="0">
                <a:solidFill>
                  <a:schemeClr val="accent2"/>
                </a:solidFill>
                <a:latin typeface="Neue Haas Grotesk Text Pro" panose="020B0504020202020204" pitchFamily="34" charset="0"/>
              </a:rPr>
              <a:t>(</a:t>
            </a:r>
            <a:r>
              <a:rPr lang="en-US" dirty="0" err="1">
                <a:solidFill>
                  <a:schemeClr val="accent2"/>
                </a:solidFill>
                <a:latin typeface="Neue Haas Grotesk Text Pro" panose="020B0504020202020204" pitchFamily="34" charset="0"/>
              </a:rPr>
              <a:t>bpy</a:t>
            </a:r>
            <a:r>
              <a:rPr lang="en-US" dirty="0">
                <a:solidFill>
                  <a:schemeClr val="accent2"/>
                </a:solidFill>
                <a:latin typeface="Neue Haas Grotesk Text Pro" panose="020B0504020202020204" pitchFamily="34" charset="0"/>
              </a:rPr>
              <a:t>, </a:t>
            </a:r>
            <a:r>
              <a:rPr lang="en-US" dirty="0" err="1">
                <a:solidFill>
                  <a:schemeClr val="accent2"/>
                </a:solidFill>
                <a:latin typeface="Neue Haas Grotesk Text Pro" panose="020B0504020202020204" pitchFamily="34" charset="0"/>
              </a:rPr>
              <a:t>pymeshlab</a:t>
            </a:r>
            <a:r>
              <a:rPr lang="en-US" dirty="0">
                <a:solidFill>
                  <a:schemeClr val="accent2"/>
                </a:solidFill>
                <a:latin typeface="Neue Haas Grotesk Text Pro" panose="020B0504020202020204" pitchFamily="34" charset="0"/>
              </a:rPr>
              <a:t>, </a:t>
            </a:r>
            <a:r>
              <a:rPr lang="en-US" dirty="0" err="1">
                <a:solidFill>
                  <a:schemeClr val="accent2"/>
                </a:solidFill>
                <a:latin typeface="Neue Haas Grotesk Text Pro" panose="020B0504020202020204" pitchFamily="34" charset="0"/>
              </a:rPr>
              <a:t>trimesh</a:t>
            </a:r>
            <a:r>
              <a:rPr lang="en-US" dirty="0">
                <a:solidFill>
                  <a:schemeClr val="accent2"/>
                </a:solidFill>
                <a:latin typeface="Neue Haas Grotesk Text Pro" panose="020B0504020202020204" pitchFamily="34" charset="0"/>
              </a:rPr>
              <a:t>)</a:t>
            </a:r>
          </a:p>
          <a:p>
            <a:pPr lvl="1">
              <a:lnSpc>
                <a:spcPct val="120000"/>
              </a:lnSpc>
            </a:pPr>
            <a:r>
              <a:rPr lang="en-US" dirty="0">
                <a:latin typeface="Neue Haas Grotesk Text Pro" panose="020B0504020202020204" pitchFamily="34" charset="0"/>
              </a:rPr>
              <a:t>Medical Imaging </a:t>
            </a:r>
            <a:r>
              <a:rPr lang="en-US" dirty="0">
                <a:solidFill>
                  <a:schemeClr val="accent2"/>
                </a:solidFill>
                <a:latin typeface="Neue Haas Grotesk Text Pro" panose="020B0504020202020204" pitchFamily="34" charset="0"/>
              </a:rPr>
              <a:t>(Slicer, VTK, ITK)</a:t>
            </a:r>
          </a:p>
          <a:p>
            <a:pPr lvl="1">
              <a:lnSpc>
                <a:spcPct val="120000"/>
              </a:lnSpc>
            </a:pPr>
            <a:r>
              <a:rPr lang="en-US" dirty="0">
                <a:latin typeface="Neue Haas Grotesk Text Pro" panose="020B0504020202020204" pitchFamily="34" charset="0"/>
              </a:rPr>
              <a:t>Molecular Modeling </a:t>
            </a:r>
            <a:r>
              <a:rPr lang="en-US" dirty="0">
                <a:solidFill>
                  <a:schemeClr val="accent2"/>
                </a:solidFill>
                <a:latin typeface="Neue Haas Grotesk Text Pro" panose="020B0504020202020204" pitchFamily="34" charset="0"/>
              </a:rPr>
              <a:t>(ChimeraX, MMTK)</a:t>
            </a:r>
          </a:p>
          <a:p>
            <a:pPr>
              <a:lnSpc>
                <a:spcPct val="120000"/>
              </a:lnSpc>
            </a:pPr>
            <a:r>
              <a:rPr lang="en-US" b="1" dirty="0">
                <a:latin typeface="Neue Haas Grotesk Text Pro" panose="020B0504020202020204" pitchFamily="34" charset="0"/>
              </a:rPr>
              <a:t>Data Visualization </a:t>
            </a:r>
            <a:r>
              <a:rPr lang="en-US" dirty="0">
                <a:solidFill>
                  <a:schemeClr val="accent2"/>
                </a:solidFill>
                <a:latin typeface="Neue Haas Grotesk Text Pro" panose="020B0504020202020204" pitchFamily="34" charset="0"/>
              </a:rPr>
              <a:t>(matplotlib, </a:t>
            </a:r>
            <a:r>
              <a:rPr lang="en-US" dirty="0" err="1">
                <a:solidFill>
                  <a:schemeClr val="accent2"/>
                </a:solidFill>
                <a:latin typeface="Neue Haas Grotesk Text Pro" panose="020B0504020202020204" pitchFamily="34" charset="0"/>
              </a:rPr>
              <a:t>plotly</a:t>
            </a:r>
            <a:r>
              <a:rPr lang="en-US" dirty="0">
                <a:solidFill>
                  <a:schemeClr val="accent2"/>
                </a:solidFill>
                <a:latin typeface="Neue Haas Grotesk Text Pro" panose="020B0504020202020204" pitchFamily="34" charset="0"/>
              </a:rPr>
              <a:t>…)</a:t>
            </a:r>
            <a:endParaRPr lang="en-US" b="1" dirty="0">
              <a:solidFill>
                <a:schemeClr val="accent2"/>
              </a:solidFill>
              <a:latin typeface="Neue Haas Grotesk Text Pro" panose="020B0504020202020204" pitchFamily="34" charset="0"/>
            </a:endParaRPr>
          </a:p>
          <a:p>
            <a:pPr>
              <a:lnSpc>
                <a:spcPct val="120000"/>
              </a:lnSpc>
            </a:pPr>
            <a:r>
              <a:rPr lang="en-US" b="1" dirty="0">
                <a:latin typeface="Neue Haas Grotesk Text Pro" panose="020B0504020202020204" pitchFamily="34" charset="0"/>
              </a:rPr>
              <a:t>Organizational tasks</a:t>
            </a:r>
          </a:p>
          <a:p>
            <a:pPr>
              <a:lnSpc>
                <a:spcPct val="120000"/>
              </a:lnSpc>
            </a:pPr>
            <a:r>
              <a:rPr lang="en-US" b="1" dirty="0">
                <a:latin typeface="Neue Haas Grotesk Text Pro" panose="020B0504020202020204" pitchFamily="34" charset="0"/>
              </a:rPr>
              <a:t>Batch Processing</a:t>
            </a:r>
          </a:p>
          <a:p>
            <a:pPr>
              <a:lnSpc>
                <a:spcPct val="120000"/>
              </a:lnSpc>
            </a:pPr>
            <a:r>
              <a:rPr lang="en-US" b="1" dirty="0">
                <a:latin typeface="Neue Haas Grotesk Text Pro" panose="020B0504020202020204" pitchFamily="34" charset="0"/>
              </a:rPr>
              <a:t>Workflow development</a:t>
            </a:r>
          </a:p>
          <a:p>
            <a:pPr>
              <a:lnSpc>
                <a:spcPct val="120000"/>
              </a:lnSpc>
            </a:pPr>
            <a:r>
              <a:rPr lang="en-US" b="1" dirty="0">
                <a:latin typeface="Neue Haas Grotesk Text Pro" panose="020B0504020202020204" pitchFamily="34" charset="0"/>
              </a:rPr>
              <a:t>And more!</a:t>
            </a:r>
          </a:p>
          <a:p>
            <a:endParaRPr lang="en-US" dirty="0">
              <a:latin typeface="Neue Haas Grotesk Text Pro" panose="020B0504020202020204" pitchFamily="34" charset="0"/>
            </a:endParaRPr>
          </a:p>
        </p:txBody>
      </p:sp>
      <p:pic>
        <p:nvPicPr>
          <p:cNvPr id="4" name="Picture 3">
            <a:extLst>
              <a:ext uri="{FF2B5EF4-FFF2-40B4-BE49-F238E27FC236}">
                <a16:creationId xmlns:a16="http://schemas.microsoft.com/office/drawing/2014/main" id="{33485081-1405-3759-2262-15BE9F4456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051" y="2201541"/>
            <a:ext cx="3255090" cy="3255090"/>
          </a:xfrm>
          <a:prstGeom prst="rect">
            <a:avLst/>
          </a:prstGeom>
        </p:spPr>
      </p:pic>
      <p:pic>
        <p:nvPicPr>
          <p:cNvPr id="5" name="Picture 4" descr="A picture containing diagram&#10;&#10;Description automatically generated">
            <a:extLst>
              <a:ext uri="{FF2B5EF4-FFF2-40B4-BE49-F238E27FC236}">
                <a16:creationId xmlns:a16="http://schemas.microsoft.com/office/drawing/2014/main" id="{B9B10723-269E-4707-6248-7A78EB8226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799" y="-332223"/>
            <a:ext cx="3587907" cy="3587907"/>
          </a:xfrm>
          <a:prstGeom prst="rect">
            <a:avLst/>
          </a:prstGeom>
        </p:spPr>
      </p:pic>
      <p:sp>
        <p:nvSpPr>
          <p:cNvPr id="6" name="TextBox 5">
            <a:extLst>
              <a:ext uri="{FF2B5EF4-FFF2-40B4-BE49-F238E27FC236}">
                <a16:creationId xmlns:a16="http://schemas.microsoft.com/office/drawing/2014/main" id="{DB795A66-1B97-9A13-B68E-A38D6E38BBCB}"/>
              </a:ext>
            </a:extLst>
          </p:cNvPr>
          <p:cNvSpPr txBox="1"/>
          <p:nvPr/>
        </p:nvSpPr>
        <p:spPr>
          <a:xfrm>
            <a:off x="209158" y="223021"/>
            <a:ext cx="9546848" cy="646331"/>
          </a:xfrm>
          <a:prstGeom prst="rect">
            <a:avLst/>
          </a:prstGeom>
          <a:noFill/>
        </p:spPr>
        <p:txBody>
          <a:bodyPr wrap="square" rtlCol="0">
            <a:spAutoFit/>
          </a:bodyPr>
          <a:lstStyle/>
          <a:p>
            <a:r>
              <a:rPr lang="en-US" sz="3600" b="1" dirty="0">
                <a:latin typeface="Neue Haas Grotesk Text Pro" panose="020B0504020202020204" pitchFamily="34" charset="0"/>
                <a:ea typeface="Roboto Medium" panose="02000000000000000000" pitchFamily="2" charset="0"/>
                <a:cs typeface="Roboto Medium" panose="02000000000000000000" pitchFamily="2" charset="0"/>
              </a:rPr>
              <a:t>How can I use Python?</a:t>
            </a:r>
          </a:p>
        </p:txBody>
      </p:sp>
      <p:sp>
        <p:nvSpPr>
          <p:cNvPr id="14" name="Rectangle: Rounded Corners 13">
            <a:extLst>
              <a:ext uri="{FF2B5EF4-FFF2-40B4-BE49-F238E27FC236}">
                <a16:creationId xmlns:a16="http://schemas.microsoft.com/office/drawing/2014/main" id="{4EEC4C18-E7BF-6FD0-6101-3C65B0FD09DE}"/>
              </a:ext>
            </a:extLst>
          </p:cNvPr>
          <p:cNvSpPr/>
          <p:nvPr/>
        </p:nvSpPr>
        <p:spPr>
          <a:xfrm>
            <a:off x="11259766" y="6074923"/>
            <a:ext cx="821987" cy="71012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518AB78-E489-DE1A-19D3-5B4E3D7B7A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174895">
            <a:off x="7743737" y="2771862"/>
            <a:ext cx="3886200" cy="3886200"/>
          </a:xfrm>
          <a:prstGeom prst="rect">
            <a:avLst/>
          </a:prstGeom>
        </p:spPr>
      </p:pic>
    </p:spTree>
    <p:extLst>
      <p:ext uri="{BB962C8B-B14F-4D97-AF65-F5344CB8AC3E}">
        <p14:creationId xmlns:p14="http://schemas.microsoft.com/office/powerpoint/2010/main" val="206131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9AEC7E-CB8D-4564-BF41-20EF48E25379}"/>
              </a:ext>
            </a:extLst>
          </p:cNvPr>
          <p:cNvSpPr>
            <a:spLocks noGrp="1"/>
          </p:cNvSpPr>
          <p:nvPr>
            <p:ph type="body" sz="quarter" idx="15"/>
          </p:nvPr>
        </p:nvSpPr>
        <p:spPr>
          <a:xfrm>
            <a:off x="558017" y="642040"/>
            <a:ext cx="5486400" cy="1019175"/>
          </a:xfrm>
        </p:spPr>
        <p:txBody>
          <a:bodyPr/>
          <a:lstStyle/>
          <a:p>
            <a:pPr marL="0" indent="0">
              <a:buNone/>
            </a:pPr>
            <a:r>
              <a:rPr lang="en-US" sz="4000" b="1" dirty="0">
                <a:latin typeface="Neue Haas Grotesk Text Pro" panose="020B0504020202020204" pitchFamily="34" charset="0"/>
              </a:rPr>
              <a:t>Where does AI Fit in?</a:t>
            </a:r>
          </a:p>
        </p:txBody>
      </p:sp>
      <p:sp>
        <p:nvSpPr>
          <p:cNvPr id="9" name="Content Placeholder 8">
            <a:extLst>
              <a:ext uri="{FF2B5EF4-FFF2-40B4-BE49-F238E27FC236}">
                <a16:creationId xmlns:a16="http://schemas.microsoft.com/office/drawing/2014/main" id="{FCC28333-95DE-2C50-95B0-3608C3C49023}"/>
              </a:ext>
            </a:extLst>
          </p:cNvPr>
          <p:cNvSpPr>
            <a:spLocks noGrp="1"/>
          </p:cNvSpPr>
          <p:nvPr>
            <p:ph type="body" sz="quarter" idx="13"/>
          </p:nvPr>
        </p:nvSpPr>
        <p:spPr>
          <a:xfrm>
            <a:off x="4586591" y="1517514"/>
            <a:ext cx="6721058" cy="4499043"/>
          </a:xfrm>
        </p:spPr>
        <p:txBody>
          <a:bodyPr>
            <a:normAutofit/>
          </a:bodyPr>
          <a:lstStyle/>
          <a:p>
            <a:pPr marL="274320" lvl="1" indent="0">
              <a:lnSpc>
                <a:spcPct val="110000"/>
              </a:lnSpc>
              <a:buNone/>
            </a:pPr>
            <a:r>
              <a:rPr lang="en-US" b="1" dirty="0">
                <a:latin typeface="Neue Haas Grotesk Text Pro" panose="020B0504020202020204" pitchFamily="34" charset="0"/>
              </a:rPr>
              <a:t>Positives</a:t>
            </a:r>
          </a:p>
          <a:p>
            <a:pPr lvl="1">
              <a:lnSpc>
                <a:spcPct val="110000"/>
              </a:lnSpc>
            </a:pPr>
            <a:r>
              <a:rPr lang="en-US" sz="1600" dirty="0">
                <a:latin typeface="Neue Haas Grotesk Text Pro" panose="020B0504020202020204" pitchFamily="34" charset="0"/>
              </a:rPr>
              <a:t>Code drafting</a:t>
            </a:r>
          </a:p>
          <a:p>
            <a:pPr lvl="1">
              <a:lnSpc>
                <a:spcPct val="110000"/>
              </a:lnSpc>
            </a:pPr>
            <a:r>
              <a:rPr lang="en-US" sz="1600" dirty="0">
                <a:latin typeface="Neue Haas Grotesk Text Pro" panose="020B0504020202020204" pitchFamily="34" charset="0"/>
              </a:rPr>
              <a:t>Debugging (Why do I have this error??)</a:t>
            </a:r>
          </a:p>
          <a:p>
            <a:pPr lvl="1">
              <a:lnSpc>
                <a:spcPct val="110000"/>
              </a:lnSpc>
            </a:pPr>
            <a:r>
              <a:rPr lang="en-US" sz="1600" dirty="0">
                <a:latin typeface="Neue Haas Grotesk Text Pro" panose="020B0504020202020204" pitchFamily="34" charset="0"/>
              </a:rPr>
              <a:t>Learning new APIs (Application Program Interface)</a:t>
            </a:r>
          </a:p>
          <a:p>
            <a:pPr lvl="1">
              <a:lnSpc>
                <a:spcPct val="110000"/>
              </a:lnSpc>
            </a:pPr>
            <a:r>
              <a:rPr lang="en-US" sz="1600" dirty="0">
                <a:latin typeface="Neue Haas Grotesk Text Pro" panose="020B0504020202020204" pitchFamily="34" charset="0"/>
              </a:rPr>
              <a:t>Idea generation</a:t>
            </a:r>
          </a:p>
          <a:p>
            <a:pPr lvl="1">
              <a:lnSpc>
                <a:spcPct val="110000"/>
              </a:lnSpc>
            </a:pPr>
            <a:r>
              <a:rPr lang="en-US" sz="1600" dirty="0">
                <a:latin typeface="Neue Haas Grotesk Text Pro" panose="020B0504020202020204" pitchFamily="34" charset="0"/>
              </a:rPr>
              <a:t>Documentation</a:t>
            </a:r>
          </a:p>
          <a:p>
            <a:pPr marL="0" indent="0">
              <a:lnSpc>
                <a:spcPct val="110000"/>
              </a:lnSpc>
              <a:buNone/>
            </a:pPr>
            <a:r>
              <a:rPr lang="en-US" sz="1600" b="1" dirty="0">
                <a:latin typeface="Neue Haas Grotesk Text Pro" panose="020B0504020202020204" pitchFamily="34" charset="0"/>
              </a:rPr>
              <a:t>     Limitations</a:t>
            </a:r>
          </a:p>
          <a:p>
            <a:pPr lvl="1">
              <a:lnSpc>
                <a:spcPct val="110000"/>
              </a:lnSpc>
            </a:pPr>
            <a:r>
              <a:rPr lang="en-US" sz="1600" dirty="0">
                <a:latin typeface="Neue Haas Grotesk Text Pro" panose="020B0504020202020204" pitchFamily="34" charset="0"/>
              </a:rPr>
              <a:t>It’s an </a:t>
            </a:r>
            <a:r>
              <a:rPr lang="en-US" sz="1600" b="1" dirty="0">
                <a:latin typeface="Neue Haas Grotesk Text Pro" panose="020B0504020202020204" pitchFamily="34" charset="0"/>
              </a:rPr>
              <a:t>assist</a:t>
            </a:r>
            <a:r>
              <a:rPr lang="en-US" sz="1600" dirty="0">
                <a:latin typeface="Neue Haas Grotesk Text Pro" panose="020B0504020202020204" pitchFamily="34" charset="0"/>
              </a:rPr>
              <a:t>, not a replacement</a:t>
            </a:r>
          </a:p>
          <a:p>
            <a:pPr lvl="1">
              <a:lnSpc>
                <a:spcPct val="110000"/>
              </a:lnSpc>
            </a:pPr>
            <a:r>
              <a:rPr lang="en-US" sz="1600" dirty="0">
                <a:latin typeface="Neue Haas Grotesk Text Pro" panose="020B0504020202020204" pitchFamily="34" charset="0"/>
              </a:rPr>
              <a:t>It may have out of date information</a:t>
            </a:r>
          </a:p>
          <a:p>
            <a:pPr lvl="1">
              <a:lnSpc>
                <a:spcPct val="110000"/>
              </a:lnSpc>
            </a:pPr>
            <a:r>
              <a:rPr lang="en-US" sz="1600" dirty="0">
                <a:latin typeface="Neue Haas Grotesk Text Pro" panose="020B0504020202020204" pitchFamily="34" charset="0"/>
              </a:rPr>
              <a:t>Data Privacy / Security</a:t>
            </a:r>
          </a:p>
          <a:p>
            <a:pPr lvl="1">
              <a:lnSpc>
                <a:spcPct val="110000"/>
              </a:lnSpc>
            </a:pPr>
            <a:r>
              <a:rPr lang="en-US" sz="1600" dirty="0">
                <a:latin typeface="Neue Haas Grotesk Text Pro" panose="020B0504020202020204" pitchFamily="34" charset="0"/>
              </a:rPr>
              <a:t>Your queries and its outputs are limited in size.</a:t>
            </a:r>
          </a:p>
          <a:p>
            <a:pPr lvl="1">
              <a:lnSpc>
                <a:spcPct val="110000"/>
              </a:lnSpc>
            </a:pPr>
            <a:r>
              <a:rPr lang="en-US" sz="1600" dirty="0">
                <a:latin typeface="Neue Haas Grotesk Text Pro" panose="020B0504020202020204" pitchFamily="34" charset="0"/>
              </a:rPr>
              <a:t>It is limited to what it has learned from</a:t>
            </a:r>
          </a:p>
        </p:txBody>
      </p:sp>
      <p:sp>
        <p:nvSpPr>
          <p:cNvPr id="3" name="Rectangle 2">
            <a:extLst>
              <a:ext uri="{FF2B5EF4-FFF2-40B4-BE49-F238E27FC236}">
                <a16:creationId xmlns:a16="http://schemas.microsoft.com/office/drawing/2014/main" id="{E1FCA5C8-167F-085C-1FC7-B4422C21B291}"/>
              </a:ext>
            </a:extLst>
          </p:cNvPr>
          <p:cNvSpPr/>
          <p:nvPr/>
        </p:nvSpPr>
        <p:spPr>
          <a:xfrm>
            <a:off x="11347315" y="6172200"/>
            <a:ext cx="588523" cy="5739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4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FD3E763-A37F-4670-08BD-716F6A4A7D50}"/>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rmAutofit/>
          </a:bodyPr>
          <a:lstStyle/>
          <a:p>
            <a:pPr marL="0" marR="0" lvl="0" indent="0" algn="l" defTabSz="914400" rtl="0" eaLnBrk="1" fontAlgn="auto" latinLnBrk="0" hangingPunct="1">
              <a:lnSpc>
                <a:spcPct val="90000"/>
              </a:lnSpc>
              <a:spcBef>
                <a:spcPts val="1200"/>
              </a:spcBef>
              <a:spcAft>
                <a:spcPts val="200"/>
              </a:spcAft>
              <a:buClr>
                <a:schemeClr val="accent1"/>
              </a:buClr>
              <a:buSzPct val="100000"/>
              <a:buFontTx/>
              <a:buNone/>
              <a:tabLst/>
              <a:defRPr/>
            </a:pPr>
            <a:r>
              <a:rPr kumimoji="0" lang="en-US" sz="5400" b="1" i="0" u="none" strike="noStrike" kern="1200" cap="none" spc="0" normalizeH="0" baseline="0" noProof="0" dirty="0">
                <a:ln>
                  <a:noFill/>
                </a:ln>
                <a:solidFill>
                  <a:schemeClr val="bg1"/>
                </a:solidFill>
                <a:effectLst/>
                <a:uLnTx/>
                <a:uFillTx/>
                <a:latin typeface="Neue Haas Grotesk Text Pro" panose="020B0504020202020204" pitchFamily="34" charset="0"/>
                <a:ea typeface="Roboto Light" panose="02000000000000000000" pitchFamily="2" charset="0"/>
                <a:cs typeface="Roboto Light" panose="02000000000000000000" pitchFamily="2" charset="0"/>
              </a:rPr>
              <a:t>Examples</a:t>
            </a:r>
            <a:r>
              <a:rPr kumimoji="0" lang="en-US" sz="5400" b="0" i="0" u="none" strike="noStrike" kern="1200" cap="none" spc="0" normalizeH="0" baseline="0" noProof="0" dirty="0">
                <a:ln>
                  <a:noFill/>
                </a:ln>
                <a:solidFill>
                  <a:schemeClr val="tx1"/>
                </a:solidFill>
                <a:effectLst/>
                <a:uLnTx/>
                <a:uFillTx/>
                <a:latin typeface="Roboto Light" panose="02000000000000000000" pitchFamily="2" charset="0"/>
                <a:ea typeface="Roboto Light" panose="02000000000000000000" pitchFamily="2" charset="0"/>
                <a:cs typeface="Roboto Light" panose="02000000000000000000" pitchFamily="2" charset="0"/>
              </a:rPr>
              <a:t> Check</a:t>
            </a:r>
          </a:p>
        </p:txBody>
      </p:sp>
      <p:sp>
        <p:nvSpPr>
          <p:cNvPr id="2" name="TextBox 1">
            <a:extLst>
              <a:ext uri="{FF2B5EF4-FFF2-40B4-BE49-F238E27FC236}">
                <a16:creationId xmlns:a16="http://schemas.microsoft.com/office/drawing/2014/main" id="{28A38689-F6B9-65AC-E672-8BC655CCA19A}"/>
              </a:ext>
            </a:extLst>
          </p:cNvPr>
          <p:cNvSpPr txBox="1"/>
          <p:nvPr/>
        </p:nvSpPr>
        <p:spPr>
          <a:xfrm>
            <a:off x="609600" y="4133311"/>
            <a:ext cx="5663821" cy="369332"/>
          </a:xfrm>
          <a:prstGeom prst="rect">
            <a:avLst/>
          </a:prstGeom>
          <a:noFill/>
        </p:spPr>
        <p:txBody>
          <a:bodyPr wrap="square" rtlCol="0">
            <a:spAutoFit/>
          </a:bodyPr>
          <a:lstStyle/>
          <a:p>
            <a:r>
              <a:rPr lang="en-US" dirty="0">
                <a:solidFill>
                  <a:schemeClr val="bg1"/>
                </a:solidFill>
              </a:rPr>
              <a:t>github.com/niaid/AMI_2024_Examples</a:t>
            </a:r>
          </a:p>
        </p:txBody>
      </p:sp>
    </p:spTree>
    <p:extLst>
      <p:ext uri="{BB962C8B-B14F-4D97-AF65-F5344CB8AC3E}">
        <p14:creationId xmlns:p14="http://schemas.microsoft.com/office/powerpoint/2010/main" val="413248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Roboto Medium"/>
        <a:ea typeface=""/>
        <a:cs typeface=""/>
      </a:majorFont>
      <a:minorFont>
        <a:latin typeface="Roboto"/>
        <a:ea typeface=""/>
        <a:cs typeface=""/>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412726f-aad8-4892-8fc9-784f3a9d715b" xsi:nil="true"/>
    <lcf76f155ced4ddcb4097134ff3c332f xmlns="98bbe0dd-1e0d-4c21-899a-b97893c9d0d4">
      <Terms xmlns="http://schemas.microsoft.com/office/infopath/2007/PartnerControls"/>
    </lcf76f155ced4ddcb4097134ff3c332f>
    <Synopsis xmlns="98bbe0dd-1e0d-4c21-899a-b97893c9d0d4" xsi:nil="true"/>
    <Section xmlns="98bbe0dd-1e0d-4c21-899a-b97893c9d0d4" xsi:nil="true"/>
    <View xmlns="98bbe0dd-1e0d-4c21-899a-b97893c9d0d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D4EB256A46F74A8DE7A949AA135558" ma:contentTypeVersion="19" ma:contentTypeDescription="Create a new document." ma:contentTypeScope="" ma:versionID="1816d2cf4f156c1aa491824ab4b2e3b1">
  <xsd:schema xmlns:xsd="http://www.w3.org/2001/XMLSchema" xmlns:xs="http://www.w3.org/2001/XMLSchema" xmlns:p="http://schemas.microsoft.com/office/2006/metadata/properties" xmlns:ns2="98bbe0dd-1e0d-4c21-899a-b97893c9d0d4" xmlns:ns3="3412726f-aad8-4892-8fc9-784f3a9d715b" targetNamespace="http://schemas.microsoft.com/office/2006/metadata/properties" ma:root="true" ma:fieldsID="3d9acb72408976ae4c5579289a013fd0" ns2:_="" ns3:_="">
    <xsd:import namespace="98bbe0dd-1e0d-4c21-899a-b97893c9d0d4"/>
    <xsd:import namespace="3412726f-aad8-4892-8fc9-784f3a9d715b"/>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Location" minOccurs="0"/>
                <xsd:element ref="ns2:Section" minOccurs="0"/>
                <xsd:element ref="ns2:MediaLengthInSeconds" minOccurs="0"/>
                <xsd:element ref="ns2:Synopsis" minOccurs="0"/>
                <xsd:element ref="ns2:lcf76f155ced4ddcb4097134ff3c332f" minOccurs="0"/>
                <xsd:element ref="ns3:TaxCatchAll" minOccurs="0"/>
                <xsd:element ref="ns2:View"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bbe0dd-1e0d-4c21-899a-b97893c9d0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Section" ma:index="18" nillable="true" ma:displayName="Section" ma:description="BSS, CLINS, SS, etc." ma:format="Dropdown" ma:internalName="Section">
      <xsd:simpleType>
        <xsd:restriction base="dms:Text">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Synopsis" ma:index="20" nillable="true" ma:displayName="Synopsis" ma:format="Dropdown" ma:internalName="Synopsis">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ce9f98e-9ad5-43de-b59a-72d7e946aae0" ma:termSetId="09814cd3-568e-fe90-9814-8d621ff8fb84" ma:anchorId="fba54fb3-c3e1-fe81-a776-ca4b69148c4d" ma:open="true" ma:isKeyword="false">
      <xsd:complexType>
        <xsd:sequence>
          <xsd:element ref="pc:Terms" minOccurs="0" maxOccurs="1"/>
        </xsd:sequence>
      </xsd:complexType>
    </xsd:element>
    <xsd:element name="View" ma:index="24" nillable="true" ma:displayName="View" ma:format="Thumbnail" ma:internalName="View">
      <xsd:simpleType>
        <xsd:restriction base="dms:Unknown"/>
      </xsd:simple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412726f-aad8-4892-8fc9-784f3a9d715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e61934cb-0479-4032-975d-6a278b14fb27}" ma:internalName="TaxCatchAll" ma:showField="CatchAllData" ma:web="3412726f-aad8-4892-8fc9-784f3a9d715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B1C5E3-5C0D-42D3-9D02-414172798DED}">
  <ds:schemaRefs>
    <ds:schemaRef ds:uri="http://schemas.microsoft.com/office/2006/documentManagement/types"/>
    <ds:schemaRef ds:uri="http://purl.org/dc/dcmitype/"/>
    <ds:schemaRef ds:uri="http://purl.org/dc/terms/"/>
    <ds:schemaRef ds:uri="3412726f-aad8-4892-8fc9-784f3a9d715b"/>
    <ds:schemaRef ds:uri="98bbe0dd-1e0d-4c21-899a-b97893c9d0d4"/>
    <ds:schemaRef ds:uri="http://schemas.openxmlformats.org/package/2006/metadata/core-properties"/>
    <ds:schemaRef ds:uri="http://www.w3.org/XML/1998/namespac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4A0C8F65-2B58-4C1F-B402-82DCA2865695}">
  <ds:schemaRefs>
    <ds:schemaRef ds:uri="3412726f-aad8-4892-8fc9-784f3a9d715b"/>
    <ds:schemaRef ds:uri="98bbe0dd-1e0d-4c21-899a-b97893c9d0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BE1712C-1636-4B49-825C-03ACDC88EB0B}">
  <ds:schemaRefs>
    <ds:schemaRef ds:uri="http://schemas.microsoft.com/sharepoint/v3/contenttype/forms"/>
  </ds:schemaRefs>
</ds:datastoreItem>
</file>

<file path=docMetadata/LabelInfo.xml><?xml version="1.0" encoding="utf-8"?>
<clbl:labelList xmlns:clbl="http://schemas.microsoft.com/office/2020/mipLabelMetadata">
  <clbl:label id="{14b77578-9773-42d5-8507-251ca2dc2b06}" enabled="0" method="" siteId="{14b77578-9773-42d5-8507-251ca2dc2b06}" removed="1"/>
</clbl:labelList>
</file>

<file path=docProps/app.xml><?xml version="1.0" encoding="utf-8"?>
<Properties xmlns="http://schemas.openxmlformats.org/officeDocument/2006/extended-properties" xmlns:vt="http://schemas.openxmlformats.org/officeDocument/2006/docPropsVTypes">
  <Template/>
  <TotalTime>581</TotalTime>
  <Words>5049</Words>
  <Application>Microsoft Office PowerPoint</Application>
  <PresentationFormat>Widescreen</PresentationFormat>
  <Paragraphs>283</Paragraphs>
  <Slides>20</Slides>
  <Notes>19</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Arial</vt:lpstr>
      <vt:lpstr>Arial Black</vt:lpstr>
      <vt:lpstr>Calibri</vt:lpstr>
      <vt:lpstr>Consolas</vt:lpstr>
      <vt:lpstr>Neue Haas Grotesk Text Pro</vt:lpstr>
      <vt:lpstr>NeueHaasGroteskDisp Pro Md</vt:lpstr>
      <vt:lpstr>Roboto</vt:lpstr>
      <vt:lpstr>Roboto Condensed Light</vt:lpstr>
      <vt:lpstr>Roboto Light</vt:lpstr>
      <vt:lpstr>Roboto Medium</vt:lpstr>
      <vt:lpstr>Roboto Slab Black</vt:lpstr>
      <vt:lpstr>Roboto Slab Medium</vt:lpstr>
      <vt:lpstr>Rockwell Extra Bold</vt:lpstr>
      <vt:lpstr>Wingdings</vt:lpstr>
      <vt:lpstr>Wood Type</vt:lpstr>
      <vt:lpstr>Automating Medical Illustration Tasks with Python</vt:lpstr>
      <vt:lpstr>PowerPoint Presentation</vt:lpstr>
      <vt:lpstr>My Journey in Programming</vt:lpstr>
      <vt:lpstr>PowerPoint Presentation</vt:lpstr>
      <vt:lpstr>PowerPoint Presentation</vt:lpstr>
      <vt:lpstr>PowerPoint Presentation</vt:lpstr>
      <vt:lpstr>PowerPoint Presentation</vt:lpstr>
      <vt:lpstr>PowerPoint Presentation</vt:lpstr>
      <vt:lpstr>Examples Check</vt:lpstr>
      <vt:lpstr>PowerPoint Presentation</vt:lpstr>
      <vt:lpstr>PowerPoint Presentation</vt:lpstr>
      <vt:lpstr>Ask Chat GPT</vt:lpstr>
      <vt:lpstr>PowerPoint Presentation</vt:lpstr>
      <vt:lpstr>PowerPoint Presentation</vt:lpstr>
      <vt:lpstr>Ask Chat GPT</vt:lpstr>
      <vt:lpstr> Ask Chat GPT</vt:lpstr>
      <vt:lpstr>Ask Chat GPT (and DEBUG IT)</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WDB Template for General Presentations</dc:title>
  <dc:creator>Cotsalas, Kara (NIH/NIAID) [E]</dc:creator>
  <cp:lastModifiedBy>Browne, Kristen (NIH/NIAID) [C]</cp:lastModifiedBy>
  <cp:revision>6</cp:revision>
  <cp:lastPrinted>2023-12-28T22:07:59Z</cp:lastPrinted>
  <dcterms:created xsi:type="dcterms:W3CDTF">2022-12-15T15:47:26Z</dcterms:created>
  <dcterms:modified xsi:type="dcterms:W3CDTF">2024-07-17T19:33:15Z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0x0101006E5F396AA74AD14DA2B4AFF8CEED9F2F</vt:lpwstr>
  </property>
  <property fmtid="{D5CDD505-2E9C-101B-9397-08002B2CF9AE}" pid="3" name="MediaServiceImageTags">
    <vt:lpwstr/>
  </property>
</Properties>
</file>